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6858000" cx="9144000"/>
  <p:notesSz cx="6858000" cy="9144000"/>
  <p:embeddedFontLst>
    <p:embeddedFont>
      <p:font typeface="Roboto"/>
      <p:regular r:id="rId39"/>
      <p:bold r:id="rId40"/>
      <p:italic r:id="rId41"/>
      <p:boldItalic r:id="rId42"/>
    </p:embeddedFont>
    <p:embeddedFont>
      <p:font typeface="Nunito"/>
      <p:regular r:id="rId43"/>
      <p:bold r:id="rId44"/>
      <p:italic r:id="rId45"/>
      <p:boldItalic r:id="rId46"/>
    </p:embeddedFont>
    <p:embeddedFont>
      <p:font typeface="Lora"/>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57743E-9C00-4F1E-80A4-B57D5297CFA8}">
  <a:tblStyle styleId="{FB57743E-9C00-4F1E-80A4-B57D5297CFA8}"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Nunito-bold.fntdata"/><Relationship Id="rId43" Type="http://schemas.openxmlformats.org/officeDocument/2006/relationships/font" Target="fonts/Nunito-regular.fntdata"/><Relationship Id="rId46" Type="http://schemas.openxmlformats.org/officeDocument/2006/relationships/font" Target="fonts/Nunito-boldItalic.fntdata"/><Relationship Id="rId45"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ora-bold.fntdata"/><Relationship Id="rId47" Type="http://schemas.openxmlformats.org/officeDocument/2006/relationships/font" Target="fonts/Lora-regular.fntdata"/><Relationship Id="rId49" Type="http://schemas.openxmlformats.org/officeDocument/2006/relationships/font" Target="fonts/Lora-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ora-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db3eb55ad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Good afternoon, esteemed colleagues and guests. Today, I am excited to share  advancements from our latest project, 'AI-Driven Document Intelligence: A Comprehensive Approach to Classification, Q&amp;A Handling, and Fraud Detection'</a:t>
            </a:r>
            <a:endParaRPr/>
          </a:p>
        </p:txBody>
      </p:sp>
      <p:sp>
        <p:nvSpPr>
          <p:cNvPr id="145" name="Google Shape;145;g2db3eb55adf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e03a86188e_2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In the comparative analysis between LLM and BERT Transformer based on PDF length, confidence scores varied. BERT's scores decreased from 80.04 for a 1-page PDF to 55.46 for a 12-page one, indicating a challenge in maintaining confidence with longer documents. Conversely, LLM exhibited consistently high confidence, with scores ranging from 98.43 to 92.85 across the same PDF lengths. This suggests LLM's robustness in processing longer texts and maintaining confidence in generated answers. While BERT may struggle with prolonged contexts, LLM's generative capabilities enable it to comprehend and produce coherent responses even with extensive input</a:t>
            </a:r>
            <a:endParaRPr b="1">
              <a:solidFill>
                <a:schemeClr val="dk1"/>
              </a:solidFill>
            </a:endParaRPr>
          </a:p>
          <a:p>
            <a:pPr indent="0" lvl="0" marL="0" rtl="0" algn="l">
              <a:lnSpc>
                <a:spcPct val="100000"/>
              </a:lnSpc>
              <a:spcBef>
                <a:spcPts val="1500"/>
              </a:spcBef>
              <a:spcAft>
                <a:spcPts val="0"/>
              </a:spcAft>
              <a:buSzPts val="1100"/>
              <a:buNone/>
            </a:pPr>
            <a:r>
              <a:t/>
            </a:r>
            <a:endParaRPr/>
          </a:p>
        </p:txBody>
      </p:sp>
      <p:sp>
        <p:nvSpPr>
          <p:cNvPr id="207" name="Google Shape;207;g2e03a86188e_2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72461ff760_1_1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72461ff76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72527f6cdb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72527f6cdb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72527f6cdb_1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72527f6cdb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72527f6cdb_1_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72527f6cd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db3eb55adf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8" name="Google Shape;338;g2db3eb55adf_0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db3eb55adf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rgbClr val="0D0D0D"/>
                </a:solidFill>
                <a:latin typeface="Roboto"/>
                <a:ea typeface="Roboto"/>
                <a:cs typeface="Roboto"/>
                <a:sym typeface="Roboto"/>
              </a:rPr>
              <a:t>Our Classification model uses a custom CNN architecture with layers that </a:t>
            </a:r>
            <a:endParaRPr>
              <a:solidFill>
                <a:srgbClr val="0D0D0D"/>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increase in filter count,</a:t>
            </a:r>
            <a:br>
              <a:rPr lang="en-US">
                <a:solidFill>
                  <a:srgbClr val="0D0D0D"/>
                </a:solidFill>
                <a:latin typeface="Roboto"/>
                <a:ea typeface="Roboto"/>
                <a:cs typeface="Roboto"/>
                <a:sym typeface="Roboto"/>
              </a:rPr>
            </a:br>
            <a:r>
              <a:rPr lang="en-US">
                <a:solidFill>
                  <a:srgbClr val="0D0D0D"/>
                </a:solidFill>
                <a:latin typeface="Roboto"/>
                <a:ea typeface="Roboto"/>
                <a:cs typeface="Roboto"/>
                <a:sym typeface="Roboto"/>
              </a:rPr>
              <a:t>dropout layers to prevent overfitting, </a:t>
            </a:r>
            <a:br>
              <a:rPr lang="en-US">
                <a:solidFill>
                  <a:srgbClr val="0D0D0D"/>
                </a:solidFill>
                <a:latin typeface="Roboto"/>
                <a:ea typeface="Roboto"/>
                <a:cs typeface="Roboto"/>
                <a:sym typeface="Roboto"/>
              </a:rPr>
            </a:br>
            <a:r>
              <a:rPr lang="en-US">
                <a:solidFill>
                  <a:srgbClr val="0D0D0D"/>
                </a:solidFill>
                <a:latin typeface="Roboto"/>
                <a:ea typeface="Roboto"/>
                <a:cs typeface="Roboto"/>
                <a:sym typeface="Roboto"/>
              </a:rPr>
              <a:t>and dense layers for classification. </a:t>
            </a:r>
            <a:br>
              <a:rPr lang="en-US">
                <a:solidFill>
                  <a:srgbClr val="0D0D0D"/>
                </a:solidFill>
                <a:latin typeface="Roboto"/>
                <a:ea typeface="Roboto"/>
                <a:cs typeface="Roboto"/>
                <a:sym typeface="Roboto"/>
              </a:rPr>
            </a:br>
            <a:br>
              <a:rPr lang="en-US">
                <a:solidFill>
                  <a:srgbClr val="0D0D0D"/>
                </a:solidFill>
                <a:latin typeface="Roboto"/>
                <a:ea typeface="Roboto"/>
                <a:cs typeface="Roboto"/>
                <a:sym typeface="Roboto"/>
              </a:rPr>
            </a:br>
            <a:r>
              <a:rPr lang="en-US">
                <a:solidFill>
                  <a:srgbClr val="0D0D0D"/>
                </a:solidFill>
                <a:latin typeface="Roboto"/>
                <a:ea typeface="Roboto"/>
                <a:cs typeface="Roboto"/>
                <a:sym typeface="Roboto"/>
              </a:rPr>
              <a:t>It also integrates the pre-trained VGG16 model for enhanced feature extraction.</a:t>
            </a:r>
            <a:endParaRPr>
              <a:solidFill>
                <a:srgbClr val="0D0D0D"/>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The images below are examples from the training set.</a:t>
            </a:r>
            <a:endParaRPr>
              <a:solidFill>
                <a:schemeClr val="dk1"/>
              </a:solidFill>
            </a:endParaRPr>
          </a:p>
          <a:p>
            <a:pPr indent="0" lvl="0" marL="0" rtl="0" algn="just">
              <a:lnSpc>
                <a:spcPct val="115000"/>
              </a:lnSpc>
              <a:spcBef>
                <a:spcPts val="1500"/>
              </a:spcBef>
              <a:spcAft>
                <a:spcPts val="1500"/>
              </a:spcAft>
              <a:buNone/>
            </a:pPr>
            <a:r>
              <a:t/>
            </a:r>
            <a:endParaRPr/>
          </a:p>
        </p:txBody>
      </p:sp>
      <p:sp>
        <p:nvSpPr>
          <p:cNvPr id="345" name="Google Shape;345;g2db3eb55adf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e03a86188e_1_2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e03a86188e_1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D0D0D"/>
                </a:solidFill>
                <a:latin typeface="Roboto"/>
                <a:ea typeface="Roboto"/>
                <a:cs typeface="Roboto"/>
                <a:sym typeface="Roboto"/>
              </a:rPr>
              <a:t>This slide represents the architecture of our classification model</a:t>
            </a:r>
            <a:endParaRPr>
              <a:solidFill>
                <a:srgbClr val="0D0D0D"/>
              </a:solidFill>
              <a:latin typeface="Roboto"/>
              <a:ea typeface="Roboto"/>
              <a:cs typeface="Roboto"/>
              <a:sym typeface="Roboto"/>
            </a:endParaRPr>
          </a:p>
          <a:p>
            <a:pPr indent="0" lvl="0" marL="0" rtl="0" algn="l">
              <a:lnSpc>
                <a:spcPct val="150000"/>
              </a:lnSpc>
              <a:spcBef>
                <a:spcPts val="1200"/>
              </a:spcBef>
              <a:spcAft>
                <a:spcPts val="0"/>
              </a:spcAft>
              <a:buClr>
                <a:schemeClr val="dk1"/>
              </a:buClr>
              <a:buSzPts val="1100"/>
              <a:buFont typeface="Arial"/>
              <a:buNone/>
            </a:pPr>
            <a:r>
              <a:rPr b="1" lang="en-US">
                <a:solidFill>
                  <a:srgbClr val="0D0D0D"/>
                </a:solidFill>
                <a:latin typeface="Roboto"/>
                <a:ea typeface="Roboto"/>
                <a:cs typeface="Roboto"/>
                <a:sym typeface="Roboto"/>
              </a:rPr>
              <a:t>The CNN Model Layers include</a:t>
            </a:r>
            <a:endParaRPr b="1">
              <a:solidFill>
                <a:srgbClr val="0D0D0D"/>
              </a:solidFill>
              <a:latin typeface="Roboto"/>
              <a:ea typeface="Roboto"/>
              <a:cs typeface="Roboto"/>
              <a:sym typeface="Roboto"/>
            </a:endParaRPr>
          </a:p>
          <a:p>
            <a:pPr indent="-298450" lvl="0" marL="457200" rtl="0" algn="l">
              <a:lnSpc>
                <a:spcPct val="115000"/>
              </a:lnSpc>
              <a:spcBef>
                <a:spcPts val="600"/>
              </a:spcBef>
              <a:spcAft>
                <a:spcPts val="0"/>
              </a:spcAft>
              <a:buClr>
                <a:srgbClr val="0D0D0D"/>
              </a:buClr>
              <a:buSzPts val="1100"/>
              <a:buFont typeface="Roboto"/>
              <a:buChar char="●"/>
            </a:pPr>
            <a:r>
              <a:rPr lang="en-US">
                <a:solidFill>
                  <a:srgbClr val="0D0D0D"/>
                </a:solidFill>
                <a:latin typeface="Roboto"/>
                <a:ea typeface="Roboto"/>
                <a:cs typeface="Roboto"/>
                <a:sym typeface="Roboto"/>
              </a:rPr>
              <a:t>Input Layer (I/P)</a:t>
            </a:r>
            <a:endParaRPr>
              <a:solidFill>
                <a:srgbClr val="0D0D0D"/>
              </a:solidFill>
              <a:latin typeface="Roboto"/>
              <a:ea typeface="Roboto"/>
              <a:cs typeface="Roboto"/>
              <a:sym typeface="Roboto"/>
            </a:endParaRPr>
          </a:p>
          <a:p>
            <a:pPr indent="-298450" lvl="0" marL="457200" rtl="0" algn="l">
              <a:lnSpc>
                <a:spcPct val="115000"/>
              </a:lnSpc>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5 Convolutional Layers : Activated by ReLU with a dropout rate of 0.10.</a:t>
            </a:r>
            <a:endParaRPr>
              <a:solidFill>
                <a:srgbClr val="0D0D0D"/>
              </a:solidFill>
              <a:latin typeface="Roboto"/>
              <a:ea typeface="Roboto"/>
              <a:cs typeface="Roboto"/>
              <a:sym typeface="Roboto"/>
            </a:endParaRPr>
          </a:p>
          <a:p>
            <a:pPr indent="-298450" lvl="0" marL="457200" rtl="0" algn="l">
              <a:lnSpc>
                <a:spcPct val="115000"/>
              </a:lnSpc>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Flatten Layer</a:t>
            </a:r>
            <a:endParaRPr>
              <a:solidFill>
                <a:srgbClr val="0D0D0D"/>
              </a:solidFill>
              <a:latin typeface="Roboto"/>
              <a:ea typeface="Roboto"/>
              <a:cs typeface="Roboto"/>
              <a:sym typeface="Roboto"/>
            </a:endParaRPr>
          </a:p>
          <a:p>
            <a:pPr indent="-298450" lvl="0" marL="457200" rtl="0" algn="l">
              <a:lnSpc>
                <a:spcPct val="115000"/>
              </a:lnSpc>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4 Dense Layers : Activated by ReLU with a dropout rate of 0.07.</a:t>
            </a:r>
            <a:endParaRPr>
              <a:solidFill>
                <a:srgbClr val="0D0D0D"/>
              </a:solidFill>
              <a:latin typeface="Roboto"/>
              <a:ea typeface="Roboto"/>
              <a:cs typeface="Roboto"/>
              <a:sym typeface="Roboto"/>
            </a:endParaRPr>
          </a:p>
          <a:p>
            <a:pPr indent="-298450" lvl="0" marL="457200" rtl="0" algn="l">
              <a:lnSpc>
                <a:spcPct val="115000"/>
              </a:lnSpc>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Output Layer (O/P): Uses softmax activation for final classification.</a:t>
            </a:r>
            <a:endParaRPr>
              <a:solidFill>
                <a:srgbClr val="0D0D0D"/>
              </a:solidFill>
              <a:latin typeface="Roboto"/>
              <a:ea typeface="Roboto"/>
              <a:cs typeface="Roboto"/>
              <a:sym typeface="Roboto"/>
            </a:endParaRPr>
          </a:p>
          <a:p>
            <a:pPr indent="0" lvl="0" marL="0" rtl="0" algn="l">
              <a:lnSpc>
                <a:spcPct val="115000"/>
              </a:lnSpc>
              <a:spcBef>
                <a:spcPts val="2100"/>
              </a:spcBef>
              <a:spcAft>
                <a:spcPts val="1500"/>
              </a:spcAft>
              <a:buNone/>
            </a:pPr>
            <a:r>
              <a:rPr lang="en-US">
                <a:solidFill>
                  <a:srgbClr val="0D0D0D"/>
                </a:solidFill>
                <a:latin typeface="Roboto"/>
                <a:ea typeface="Roboto"/>
                <a:cs typeface="Roboto"/>
                <a:sym typeface="Roboto"/>
              </a:rPr>
              <a:t>The </a:t>
            </a:r>
            <a:r>
              <a:rPr b="1" lang="en-US">
                <a:solidFill>
                  <a:srgbClr val="0D0D0D"/>
                </a:solidFill>
                <a:latin typeface="Roboto"/>
                <a:ea typeface="Roboto"/>
                <a:cs typeface="Roboto"/>
                <a:sym typeface="Roboto"/>
              </a:rPr>
              <a:t>VGG16 model layers</a:t>
            </a:r>
            <a:r>
              <a:rPr lang="en-US">
                <a:solidFill>
                  <a:srgbClr val="0D0D0D"/>
                </a:solidFill>
                <a:latin typeface="Roboto"/>
                <a:ea typeface="Roboto"/>
                <a:cs typeface="Roboto"/>
                <a:sym typeface="Roboto"/>
              </a:rPr>
              <a:t> are shown, highlighting the convolutional and pooling operations in detail.</a:t>
            </a:r>
            <a:br>
              <a:rPr b="1" lang="en-US">
                <a:solidFill>
                  <a:srgbClr val="0D0D0D"/>
                </a:solidFill>
                <a:latin typeface="Roboto"/>
                <a:ea typeface="Roboto"/>
                <a:cs typeface="Roboto"/>
                <a:sym typeface="Roboto"/>
              </a:rPr>
            </a:br>
            <a:r>
              <a:rPr lang="en-US">
                <a:solidFill>
                  <a:srgbClr val="0D0D0D"/>
                </a:solidFill>
                <a:latin typeface="Roboto"/>
                <a:ea typeface="Roboto"/>
                <a:cs typeface="Roboto"/>
                <a:sym typeface="Roboto"/>
              </a:rPr>
              <a:t>After the VGG16 layers, additional layers are added to enhance the model's performance, including flattening and dense layers with dropout.</a:t>
            </a:r>
            <a:br>
              <a:rPr lang="en-US">
                <a:solidFill>
                  <a:srgbClr val="0D0D0D"/>
                </a:solidFill>
                <a:latin typeface="Roboto"/>
                <a:ea typeface="Roboto"/>
                <a:cs typeface="Roboto"/>
                <a:sym typeface="Roboto"/>
              </a:rPr>
            </a:br>
            <a:r>
              <a:rPr lang="en-US">
                <a:solidFill>
                  <a:srgbClr val="0D0D0D"/>
                </a:solidFill>
                <a:latin typeface="Roboto"/>
                <a:ea typeface="Roboto"/>
                <a:cs typeface="Roboto"/>
                <a:sym typeface="Roboto"/>
              </a:rPr>
              <a:t>Overall, this combination ensures effective feature extraction and classification, leveraging both the custom CNN and VGG16's powerful capabilities.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e03a86188e_1_2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2e03a86188e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these are the </a:t>
            </a:r>
            <a:r>
              <a:rPr lang="en-US"/>
              <a:t>results</a:t>
            </a:r>
            <a:r>
              <a:rPr lang="en-US"/>
              <a:t> obtained in hyperparameter tuning of the models.</a:t>
            </a:r>
            <a:endParaRPr/>
          </a:p>
          <a:p>
            <a:pPr indent="0" lvl="0" marL="0" rtl="0" algn="l">
              <a:spcBef>
                <a:spcPts val="0"/>
              </a:spcBef>
              <a:spcAft>
                <a:spcPts val="0"/>
              </a:spcAft>
              <a:buNone/>
            </a:pPr>
            <a:r>
              <a:rPr lang="en-US"/>
              <a:t>for VGG16 model, </a:t>
            </a:r>
            <a:r>
              <a:rPr lang="en-US">
                <a:solidFill>
                  <a:schemeClr val="dk1"/>
                </a:solidFill>
              </a:rPr>
              <a:t> 87.69%</a:t>
            </a:r>
            <a:r>
              <a:rPr lang="en-US"/>
              <a:t> validation accuracy was achieved </a:t>
            </a:r>
            <a:r>
              <a:rPr lang="en-US">
                <a:solidFill>
                  <a:schemeClr val="dk1"/>
                </a:solidFill>
              </a:rPr>
              <a:t>with 15 epochs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03a86188e_1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for the comparative analysis of CNN and VGG16 model,</a:t>
            </a:r>
            <a:endParaRPr/>
          </a:p>
          <a:p>
            <a:pPr indent="0" lvl="0" marL="0" rtl="0" algn="l">
              <a:lnSpc>
                <a:spcPct val="100000"/>
              </a:lnSpc>
              <a:spcBef>
                <a:spcPts val="0"/>
              </a:spcBef>
              <a:spcAft>
                <a:spcPts val="0"/>
              </a:spcAft>
              <a:buSzPts val="1100"/>
              <a:buNone/>
            </a:pPr>
            <a:r>
              <a:rPr lang="en-US"/>
              <a:t>Accuracies of the models were noted to be  -&gt; 83.33 for CNN  and 87.69 for VGG16 model</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US"/>
              <a:t>the below </a:t>
            </a:r>
            <a:r>
              <a:rPr lang="en-US"/>
              <a:t>graphs</a:t>
            </a:r>
            <a:r>
              <a:rPr lang="en-US"/>
              <a:t> represents the accuracy and loss of our VGG16 during training and Validation</a:t>
            </a:r>
            <a:endParaRPr/>
          </a:p>
        </p:txBody>
      </p:sp>
      <p:sp>
        <p:nvSpPr>
          <p:cNvPr id="390" name="Google Shape;390;g2e03a86188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e03a86188e_1_3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e03a86188e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e03a86188e_1_3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60000"/>
              </a:lnSpc>
              <a:spcBef>
                <a:spcPts val="1400"/>
              </a:spcBef>
              <a:spcAft>
                <a:spcPts val="400"/>
              </a:spcAft>
              <a:buSzPts val="1100"/>
              <a:buNone/>
            </a:pPr>
            <a:r>
              <a:rPr b="1" lang="en-US">
                <a:solidFill>
                  <a:srgbClr val="0D0D0D"/>
                </a:solidFill>
              </a:rPr>
              <a:t>For the Information Extraction Model (OCR)</a:t>
            </a:r>
            <a:br>
              <a:rPr b="1" lang="en-US">
                <a:solidFill>
                  <a:srgbClr val="0D0D0D"/>
                </a:solidFill>
              </a:rPr>
            </a:br>
            <a:r>
              <a:rPr lang="en-US">
                <a:solidFill>
                  <a:srgbClr val="0D0D0D"/>
                </a:solidFill>
              </a:rPr>
              <a:t>We have applied OCR to extract text from scanned documents. </a:t>
            </a:r>
            <a:br>
              <a:rPr lang="en-US">
                <a:solidFill>
                  <a:srgbClr val="0D0D0D"/>
                </a:solidFill>
              </a:rPr>
            </a:br>
            <a:r>
              <a:rPr lang="en-US">
                <a:solidFill>
                  <a:srgbClr val="0D0D0D"/>
                </a:solidFill>
              </a:rPr>
              <a:t>Extracted key information from the text and Saved the data in a downloadable Excel file.</a:t>
            </a:r>
            <a:endParaRPr/>
          </a:p>
        </p:txBody>
      </p:sp>
      <p:sp>
        <p:nvSpPr>
          <p:cNvPr id="400" name="Google Shape;400;g2e03a86188e_1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03a86188e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chemeClr val="dk1"/>
                </a:solidFill>
              </a:rPr>
              <a:t>Next up we have the 'Read Aloud' feature, which doesn't merely present the text; but brings the words to life through text-to-speech conversion, producing clear and crisp audio for the user.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the gTTS (Google Text-to-Speech) library is used to convert the combined text into speech. A gTTS object is created with the combined text and the language set to English. The generated speech is saved as an MP3 file named 'output.mp3'. </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09" name="Google Shape;409;g2e03a86188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01bfe073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0D0D0D"/>
                </a:solidFill>
                <a:latin typeface="Roboto"/>
                <a:ea typeface="Roboto"/>
                <a:cs typeface="Roboto"/>
                <a:sym typeface="Roboto"/>
              </a:rPr>
              <a:t>text paraphrasing, which leverages the powerful BART model from the transformers library. </a:t>
            </a:r>
            <a:endParaRPr>
              <a:solidFill>
                <a:srgbClr val="0D0D0D"/>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BART was chosen because it combines the strengths of bidirectional and autoregressive transformers, enabling it to both understand and generate text effectively. This model has been pre-trained on a vast corpus, making it adept at producing coherent and contextually relevant paraphrases.</a:t>
            </a:r>
            <a:endParaRPr>
              <a:solidFill>
                <a:srgbClr val="0D0D0D"/>
              </a:solidFill>
              <a:latin typeface="Roboto"/>
              <a:ea typeface="Roboto"/>
              <a:cs typeface="Roboto"/>
              <a:sym typeface="Roboto"/>
            </a:endParaRPr>
          </a:p>
          <a:p>
            <a:pPr indent="0" lvl="0" marL="0" rtl="0" algn="l">
              <a:spcBef>
                <a:spcPts val="1500"/>
              </a:spcBef>
              <a:spcAft>
                <a:spcPts val="1500"/>
              </a:spcAft>
              <a:buSzPts val="1100"/>
              <a:buNone/>
            </a:pPr>
            <a:r>
              <a:rPr lang="en-US">
                <a:solidFill>
                  <a:srgbClr val="0D0D0D"/>
                </a:solidFill>
                <a:latin typeface="Roboto"/>
                <a:ea typeface="Roboto"/>
                <a:cs typeface="Roboto"/>
                <a:sym typeface="Roboto"/>
              </a:rPr>
              <a:t>Our approach involves splitting large input texts into manageable chunks, as BART has a token limit. Each chunk is then processed to generate high-quality paraphrased text. This ensures that the output retains the original meaning while being rephrased in a natural and fluent manner.</a:t>
            </a:r>
            <a:endParaRPr/>
          </a:p>
        </p:txBody>
      </p:sp>
      <p:sp>
        <p:nvSpPr>
          <p:cNvPr id="419" name="Google Shape;419;g2e01bfe073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03a86188e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Next we have Document summarisation. We have utilized the Hugging Face Transformers library to perform text summarisation. This library simplifies the implementation of complex NLP models by offering user-friendly pipelines for various tasks.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start by initializing the pipeline using pipeline("summarization"). The function returns the summarized text with specified constraints. The second function iterates over each file and its extracted text, summarizing each one using summarize_text() and storing the results in a dictionary.</a:t>
            </a:r>
            <a:endParaRPr>
              <a:solidFill>
                <a:schemeClr val="dk1"/>
              </a:solidFill>
            </a:endParaRPr>
          </a:p>
          <a:p>
            <a:pPr indent="0" lvl="0" marL="0" rtl="0" algn="l">
              <a:lnSpc>
                <a:spcPct val="100000"/>
              </a:lnSpc>
              <a:spcBef>
                <a:spcPts val="0"/>
              </a:spcBef>
              <a:spcAft>
                <a:spcPts val="0"/>
              </a:spcAft>
              <a:buSzPts val="1100"/>
              <a:buNone/>
            </a:pPr>
            <a:r>
              <a:t/>
            </a:r>
            <a:endParaRPr sz="1200">
              <a:solidFill>
                <a:srgbClr val="0D0D0D"/>
              </a:solidFill>
              <a:highlight>
                <a:srgbClr val="FFFFFF"/>
              </a:highlight>
              <a:latin typeface="Roboto"/>
              <a:ea typeface="Roboto"/>
              <a:cs typeface="Roboto"/>
              <a:sym typeface="Roboto"/>
            </a:endParaRPr>
          </a:p>
        </p:txBody>
      </p:sp>
      <p:sp>
        <p:nvSpPr>
          <p:cNvPr id="430" name="Google Shape;430;g2e03a86188e_1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e03a86188e_1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Next we have Grammar Check. The core of our Grammar Check feature is a transformer-based model from Hugging Face's Transformers library. The model is initialized via the pipeline function. It processes the input text and generates a grammatically corrected version.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For example if we provide Original Text: I is dancing. It are raining. The function returns Corrected Text as He is dancing. It is raining. highlighting the model's ability to understand context and correct grammatical errors effectively.</a:t>
            </a:r>
            <a:endParaRPr>
              <a:solidFill>
                <a:schemeClr val="dk1"/>
              </a:solidFill>
            </a:endParaRPr>
          </a:p>
          <a:p>
            <a:pPr indent="0" lvl="0" marL="0" rtl="0" algn="l">
              <a:lnSpc>
                <a:spcPct val="100000"/>
              </a:lnSpc>
              <a:spcBef>
                <a:spcPts val="0"/>
              </a:spcBef>
              <a:spcAft>
                <a:spcPts val="0"/>
              </a:spcAft>
              <a:buSzPts val="1100"/>
              <a:buNone/>
            </a:pPr>
            <a:r>
              <a:t/>
            </a:r>
            <a:endParaRPr/>
          </a:p>
        </p:txBody>
      </p:sp>
      <p:sp>
        <p:nvSpPr>
          <p:cNvPr id="440" name="Google Shape;440;g2e03a86188e_1_39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72461ff760_0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72461ff76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Comparative Analysis of Grammar Check Libraries: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have compared 2 Libraries: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LanguageTool: Achieved an accuracy of 93%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Hugging Face's Transformers Pipeline:  Achieved an accuracy of 96%, Our chosen solution for grammar checking.</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In our journey of developing AI-driven document intelligence, we have achieved significant milestones: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a:solidFill>
                  <a:schemeClr val="dk1"/>
                </a:solidFill>
              </a:rPr>
              <a:t>Our custom CNN balances efficiency and complexity, Adding layers, as in VGG16, has improved generalization for diverse tasks. Our interactive Q&amp;A system is highly reliable, providing accurate, confident responses and enhancing user experience. Combining advanced image processing with traditional template shape comparison, we ensure high document authenticity accuracy.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SzPts val="1100"/>
              <a:buNone/>
            </a:pPr>
            <a:r>
              <a:rPr lang="en-US">
                <a:solidFill>
                  <a:schemeClr val="dk1"/>
                </a:solidFill>
              </a:rPr>
              <a:t>As we look ahead, our focus will be on further enhancing the accuracy and capabilities of our models as in Expanding Data Sets, Using Advanced Classifiers and Implementing Sophisticated Algorithms, Continuous Model Refinement and Incorporating Latest AI Advancements</a:t>
            </a:r>
            <a:endParaRPr/>
          </a:p>
        </p:txBody>
      </p:sp>
      <p:sp>
        <p:nvSpPr>
          <p:cNvPr id="455" name="Google Shape;45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03a86188e_1_4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e03a86188e_1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7" name="Google Shape;46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03a86188e_1_4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2e03a86188e_1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acceptrance letter for our research paper submitted in conference.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As we navigate through the digital transformation,there is a shift from paper to digital documents. This shift demands for 2 things- efficiency and accessibility. </a:t>
            </a:r>
            <a:endParaRPr/>
          </a:p>
          <a:p>
            <a:pPr indent="0" lvl="0" marL="0" rtl="0" algn="l">
              <a:lnSpc>
                <a:spcPct val="100000"/>
              </a:lnSpc>
              <a:spcBef>
                <a:spcPts val="0"/>
              </a:spcBef>
              <a:spcAft>
                <a:spcPts val="0"/>
              </a:spcAft>
              <a:buSzPts val="1100"/>
              <a:buNone/>
            </a:pPr>
            <a:r>
              <a:rPr lang="en-US"/>
              <a:t>So this transition comes up with challenges. Both government</a:t>
            </a:r>
            <a:r>
              <a:rPr lang="en-US"/>
              <a:t>al</a:t>
            </a:r>
            <a:r>
              <a:rPr lang="en-US"/>
              <a:t> and private organisation face significant hurdles in managing and verifying the authenticity of these digital documents. </a:t>
            </a:r>
            <a:endParaRPr/>
          </a:p>
          <a:p>
            <a:pPr indent="0" lvl="0" marL="0" rtl="0" algn="l">
              <a:lnSpc>
                <a:spcPct val="100000"/>
              </a:lnSpc>
              <a:spcBef>
                <a:spcPts val="0"/>
              </a:spcBef>
              <a:spcAft>
                <a:spcPts val="0"/>
              </a:spcAft>
              <a:buSzPts val="1100"/>
              <a:buNone/>
            </a:pPr>
            <a:r>
              <a:rPr lang="en-US"/>
              <a:t>The Issues we have </a:t>
            </a:r>
            <a:r>
              <a:rPr lang="en-US"/>
              <a:t>tackled</a:t>
            </a:r>
            <a:r>
              <a:rPr lang="en-US"/>
              <a:t> are document fraud, inefficient retrieval systems,  </a:t>
            </a:r>
            <a:r>
              <a:rPr lang="en-US">
                <a:solidFill>
                  <a:schemeClr val="dk1"/>
                </a:solidFill>
              </a:rPr>
              <a:t>poor interaction capabilities. </a:t>
            </a:r>
            <a:endParaRPr>
              <a:solidFill>
                <a:schemeClr val="dk1"/>
              </a:solidFill>
            </a:endParaRPr>
          </a:p>
          <a:p>
            <a:pPr indent="0" lvl="0" marL="0" rtl="0" algn="l">
              <a:lnSpc>
                <a:spcPct val="100000"/>
              </a:lnSpc>
              <a:spcBef>
                <a:spcPts val="0"/>
              </a:spcBef>
              <a:spcAft>
                <a:spcPts val="0"/>
              </a:spcAft>
              <a:buSzPts val="1100"/>
              <a:buNone/>
            </a:pPr>
            <a:r>
              <a:rPr lang="en-US">
                <a:solidFill>
                  <a:schemeClr val="dk1"/>
                </a:solidFill>
              </a:rPr>
              <a:t>These could hinder operational efficiency of both an organisation and an individual user. </a:t>
            </a:r>
            <a:endParaRPr/>
          </a:p>
          <a:p>
            <a:pPr indent="0" lvl="0" marL="0" rtl="0" algn="l">
              <a:lnSpc>
                <a:spcPct val="100000"/>
              </a:lnSpc>
              <a:spcBef>
                <a:spcPts val="0"/>
              </a:spcBef>
              <a:spcAft>
                <a:spcPts val="0"/>
              </a:spcAft>
              <a:buSzPts val="1100"/>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e03a86188e_2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2e03a86188e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e03a86188e_1_4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e03a86188e_1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certificate pf best paper presentation which we presented in icamc conference in hmr college and received a cash prize of 1000 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e03a86188e_1_40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e03a86188e_1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0D0D0D"/>
                </a:solidFill>
                <a:latin typeface="Roboto"/>
                <a:ea typeface="Roboto"/>
                <a:cs typeface="Roboto"/>
                <a:sym typeface="Roboto"/>
              </a:rPr>
              <a:t>We evaluated existing solutions and found key issues. Traditional CNNs, despite their power, take too long to train and need lots of fine-tuning for image-heavy documents. YOLO, is fast, but misses small or complex objects.</a:t>
            </a:r>
            <a:endParaRPr>
              <a:solidFill>
                <a:srgbClr val="0D0D0D"/>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For fraud detection with document template matching, earlier methods need a lot of labeled data and struggle with small differences between documents. They also rely too much on OCR rather than feature-based matching.</a:t>
            </a:r>
            <a:endParaRPr>
              <a:solidFill>
                <a:srgbClr val="0D0D0D"/>
              </a:solidFill>
              <a:latin typeface="Roboto"/>
              <a:ea typeface="Roboto"/>
              <a:cs typeface="Roboto"/>
              <a:sym typeface="Roboto"/>
            </a:endParaRPr>
          </a:p>
          <a:p>
            <a:pPr indent="0" lvl="0" marL="0" rtl="0" algn="l">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In AI-driven question answering, recent tools like UniGen and ToolQA face challenges. They are either too complex and resource-heavy or fail to connect information efficiently, making them slow and hard to scale.</a:t>
            </a:r>
            <a:endParaRPr>
              <a:solidFill>
                <a:srgbClr val="0D0D0D"/>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67" name="Google Shape;16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e03a86188e_1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e03a86188e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rgbClr val="0D0D0D"/>
                </a:solidFill>
                <a:highlight>
                  <a:srgbClr val="FFFFFF"/>
                </a:highlight>
                <a:latin typeface="Roboto"/>
                <a:ea typeface="Roboto"/>
                <a:cs typeface="Roboto"/>
                <a:sym typeface="Roboto"/>
              </a:rPr>
              <a:t>Our research bridges important gaps by combining document classification, NLP, OCR, and speech synthesis into one powerful solution. We improve accuracy across different conditions using advanced techniques, making our system reliable for various documents. By using pre-trained models, we achieve high accuracy without the long training times of traditional methods. Finally, our efficient Q&amp;A system provides quick and scalable information retrieval, balancing speed and resource use.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03a86188e_1_3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03a86188e_1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just">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Our research improves CNN models with pretrained VGG16 and data augmentation for enhanced training and fraud detection. </a:t>
            </a:r>
            <a:endParaRPr>
              <a:solidFill>
                <a:srgbClr val="0D0D0D"/>
              </a:solidFill>
              <a:latin typeface="Roboto"/>
              <a:ea typeface="Roboto"/>
              <a:cs typeface="Roboto"/>
              <a:sym typeface="Roboto"/>
            </a:endParaRPr>
          </a:p>
          <a:p>
            <a:pPr indent="-298450" lvl="0" marL="457200" rtl="0" algn="just">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We implement real-time classification, query answering, and fraud detection. </a:t>
            </a:r>
            <a:endParaRPr>
              <a:solidFill>
                <a:srgbClr val="0D0D0D"/>
              </a:solidFill>
              <a:latin typeface="Roboto"/>
              <a:ea typeface="Roboto"/>
              <a:cs typeface="Roboto"/>
              <a:sym typeface="Roboto"/>
            </a:endParaRPr>
          </a:p>
          <a:p>
            <a:pPr indent="-298450" lvl="0" marL="457200" rtl="0" algn="just">
              <a:spcBef>
                <a:spcPts val="0"/>
              </a:spcBef>
              <a:spcAft>
                <a:spcPts val="0"/>
              </a:spcAft>
              <a:buClr>
                <a:srgbClr val="0D0D0D"/>
              </a:buClr>
              <a:buSzPts val="1100"/>
              <a:buFont typeface="Roboto"/>
              <a:buChar char="●"/>
            </a:pPr>
            <a:r>
              <a:rPr lang="en-US">
                <a:solidFill>
                  <a:srgbClr val="0D0D0D"/>
                </a:solidFill>
                <a:latin typeface="Roboto"/>
                <a:ea typeface="Roboto"/>
                <a:cs typeface="Roboto"/>
                <a:sym typeface="Roboto"/>
              </a:rPr>
              <a:t>enhance document accessibility with text-to-speech, summarization, and grammar checking.</a:t>
            </a:r>
            <a:endParaRPr>
              <a:solidFill>
                <a:srgbClr val="0D0D0D"/>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03a86188e_1_2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e03a86188e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Our project streamlines document processing and verification using advanced AI techniques, as outlined in the flowchart:</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1. ID Document Classification:</a:t>
            </a:r>
            <a:endParaRPr sz="900">
              <a:solidFill>
                <a:schemeClr val="dk1"/>
              </a:solidFill>
            </a:endParaRPr>
          </a:p>
          <a:p>
            <a:pPr indent="0" lvl="0" marL="457200" rtl="0" algn="just">
              <a:lnSpc>
                <a:spcPct val="115000"/>
              </a:lnSpc>
              <a:spcBef>
                <a:spcPts val="0"/>
              </a:spcBef>
              <a:spcAft>
                <a:spcPts val="0"/>
              </a:spcAft>
              <a:buClr>
                <a:schemeClr val="dk1"/>
              </a:buClr>
              <a:buSzPts val="1100"/>
              <a:buFont typeface="Arial"/>
              <a:buNone/>
            </a:pPr>
            <a:r>
              <a:rPr lang="en-US" sz="900">
                <a:solidFill>
                  <a:srgbClr val="0D0D0D"/>
                </a:solidFill>
              </a:rPr>
              <a:t>Users upload ID documents (e.g., Aadhar, PAN, DL, Passport), which are then preprocessed for clarity. </a:t>
            </a:r>
            <a:endParaRPr sz="900">
              <a:solidFill>
                <a:srgbClr val="0D0D0D"/>
              </a:solidFill>
            </a:endParaRPr>
          </a:p>
          <a:p>
            <a:pPr indent="0" lvl="0" marL="457200" rtl="0" algn="just">
              <a:lnSpc>
                <a:spcPct val="115000"/>
              </a:lnSpc>
              <a:spcBef>
                <a:spcPts val="0"/>
              </a:spcBef>
              <a:spcAft>
                <a:spcPts val="0"/>
              </a:spcAft>
              <a:buClr>
                <a:schemeClr val="dk1"/>
              </a:buClr>
              <a:buSzPts val="1100"/>
              <a:buFont typeface="Arial"/>
              <a:buNone/>
            </a:pPr>
            <a:r>
              <a:rPr lang="en-US" sz="900">
                <a:solidFill>
                  <a:srgbClr val="0D0D0D"/>
                </a:solidFill>
              </a:rPr>
              <a:t>OCR (Pytesseract) extracts text from the documents, Document details which are extracted using OCR are saved in an Excel file for future use.</a:t>
            </a:r>
            <a:endParaRPr sz="900">
              <a:solidFill>
                <a:srgbClr val="0D0D0D"/>
              </a:solidFill>
            </a:endParaRPr>
          </a:p>
          <a:p>
            <a:pPr indent="0" lvl="0" marL="457200" rtl="0" algn="just">
              <a:lnSpc>
                <a:spcPct val="115000"/>
              </a:lnSpc>
              <a:spcBef>
                <a:spcPts val="0"/>
              </a:spcBef>
              <a:spcAft>
                <a:spcPts val="0"/>
              </a:spcAft>
              <a:buClr>
                <a:schemeClr val="dk1"/>
              </a:buClr>
              <a:buSzPts val="1100"/>
              <a:buFont typeface="Arial"/>
              <a:buNone/>
            </a:pPr>
            <a:r>
              <a:rPr lang="en-US" sz="900">
                <a:solidFill>
                  <a:srgbClr val="0D0D0D"/>
                </a:solidFill>
              </a:rPr>
              <a:t>and a CNN model, such as VGG16, classifies the document category.</a:t>
            </a:r>
            <a:endParaRPr sz="900">
              <a:solidFill>
                <a:srgbClr val="0D0D0D"/>
              </a:solidFill>
            </a:endParaRPr>
          </a:p>
          <a:p>
            <a:pPr indent="0" lvl="0" marL="457200" rtl="0" algn="just">
              <a:lnSpc>
                <a:spcPct val="115000"/>
              </a:lnSpc>
              <a:spcBef>
                <a:spcPts val="0"/>
              </a:spcBef>
              <a:spcAft>
                <a:spcPts val="0"/>
              </a:spcAft>
              <a:buClr>
                <a:schemeClr val="dk1"/>
              </a:buClr>
              <a:buSzPts val="1100"/>
              <a:buFont typeface="Arial"/>
              <a:buNone/>
            </a:pPr>
            <a:r>
              <a:t/>
            </a:r>
            <a:endParaRPr sz="900">
              <a:solidFill>
                <a:srgbClr val="0D0D0D"/>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2. Q&amp;A Over Documents:</a:t>
            </a:r>
            <a:endParaRPr sz="900">
              <a:solidFill>
                <a:schemeClr val="dk1"/>
              </a:solidFill>
            </a:endParaRPr>
          </a:p>
          <a:p>
            <a:pPr indent="457200" lvl="0" marL="0" rtl="0" algn="just">
              <a:lnSpc>
                <a:spcPct val="115000"/>
              </a:lnSpc>
              <a:spcBef>
                <a:spcPts val="0"/>
              </a:spcBef>
              <a:spcAft>
                <a:spcPts val="0"/>
              </a:spcAft>
              <a:buClr>
                <a:schemeClr val="dk1"/>
              </a:buClr>
              <a:buSzPts val="1100"/>
              <a:buFont typeface="Arial"/>
              <a:buNone/>
            </a:pPr>
            <a:r>
              <a:rPr lang="en-US" sz="900">
                <a:solidFill>
                  <a:srgbClr val="0D0D0D"/>
                </a:solidFill>
              </a:rPr>
              <a:t>Users upload documents (single or multi-page PDFs).</a:t>
            </a:r>
            <a:endParaRPr sz="900">
              <a:solidFill>
                <a:srgbClr val="0D0D0D"/>
              </a:solidFill>
            </a:endParaRPr>
          </a:p>
          <a:p>
            <a:pPr indent="457200" lvl="0" marL="0" rtl="0" algn="just">
              <a:lnSpc>
                <a:spcPct val="115000"/>
              </a:lnSpc>
              <a:spcBef>
                <a:spcPts val="0"/>
              </a:spcBef>
              <a:spcAft>
                <a:spcPts val="0"/>
              </a:spcAft>
              <a:buClr>
                <a:schemeClr val="dk1"/>
              </a:buClr>
              <a:buSzPts val="1100"/>
              <a:buFont typeface="Arial"/>
              <a:buNone/>
            </a:pPr>
            <a:r>
              <a:rPr lang="en-US" sz="900">
                <a:solidFill>
                  <a:srgbClr val="0D0D0D"/>
                </a:solidFill>
              </a:rPr>
              <a:t>Then the OCR extracts text from the document.</a:t>
            </a:r>
            <a:endParaRPr sz="900">
              <a:solidFill>
                <a:srgbClr val="0D0D0D"/>
              </a:solidFill>
            </a:endParaRPr>
          </a:p>
          <a:p>
            <a:pPr indent="0" lvl="0" marL="457200" rtl="0" algn="just">
              <a:lnSpc>
                <a:spcPct val="115000"/>
              </a:lnSpc>
              <a:spcBef>
                <a:spcPts val="0"/>
              </a:spcBef>
              <a:spcAft>
                <a:spcPts val="0"/>
              </a:spcAft>
              <a:buClr>
                <a:schemeClr val="dk1"/>
              </a:buClr>
              <a:buSzPts val="1100"/>
              <a:buFont typeface="Arial"/>
              <a:buNone/>
            </a:pPr>
            <a:r>
              <a:rPr lang="en-US" sz="900">
                <a:solidFill>
                  <a:srgbClr val="0D0D0D"/>
                </a:solidFill>
              </a:rPr>
              <a:t>Users can ask questions about the document content, with queries handled by Langchain and Answers are displayed. </a:t>
            </a:r>
            <a:endParaRPr sz="900">
              <a:solidFill>
                <a:srgbClr val="0D0D0D"/>
              </a:solidFill>
            </a:endParaRPr>
          </a:p>
          <a:p>
            <a:pPr indent="457200" lvl="0" marL="0" rtl="0" algn="just">
              <a:lnSpc>
                <a:spcPct val="115000"/>
              </a:lnSpc>
              <a:spcBef>
                <a:spcPts val="0"/>
              </a:spcBef>
              <a:spcAft>
                <a:spcPts val="0"/>
              </a:spcAft>
              <a:buClr>
                <a:schemeClr val="dk1"/>
              </a:buClr>
              <a:buSzPts val="1100"/>
              <a:buFont typeface="Arial"/>
              <a:buNone/>
            </a:pPr>
            <a:r>
              <a:rPr lang="en-US" sz="900">
                <a:solidFill>
                  <a:srgbClr val="0D0D0D"/>
                </a:solidFill>
              </a:rPr>
              <a:t>Users can continue asking questions or end the session.</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3. Document Authenticity Check:</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Users upload a (single page) document from a set of predefined documents.</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Now for the uploaded </a:t>
            </a:r>
            <a:r>
              <a:rPr lang="en-US" sz="900">
                <a:solidFill>
                  <a:schemeClr val="dk1"/>
                </a:solidFill>
              </a:rPr>
              <a:t>document,</a:t>
            </a:r>
            <a:r>
              <a:rPr lang="en-US" sz="900">
                <a:solidFill>
                  <a:schemeClr val="dk1"/>
                </a:solidFill>
              </a:rPr>
              <a:t> template is extracted.</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The extracted template is compared with the standard template.</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and the system decides if the document is fake or genuine based on similarity scores.</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now, Result indicates if the document is "Potential fraud" or "Genuine Document."</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4. Additional Features:</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   User Inputs a document (single or multi-page PDFs) and Text Extraction is done using OCR.</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b="1" lang="en-US" sz="900">
                <a:solidFill>
                  <a:schemeClr val="dk1"/>
                </a:solidFill>
              </a:rPr>
              <a:t>Paraphrasing</a:t>
            </a:r>
            <a:r>
              <a:rPr lang="en-US" sz="900">
                <a:solidFill>
                  <a:schemeClr val="dk1"/>
                </a:solidFill>
              </a:rPr>
              <a:t>: Text is paraphrased using the BART model.  [</a:t>
            </a:r>
            <a:r>
              <a:rPr lang="en-US" sz="900">
                <a:solidFill>
                  <a:srgbClr val="273239"/>
                </a:solidFill>
                <a:latin typeface="Nunito"/>
                <a:ea typeface="Nunito"/>
                <a:cs typeface="Nunito"/>
                <a:sym typeface="Nunito"/>
              </a:rPr>
              <a:t>Bidirectional and Auto-Regressive Transformer</a:t>
            </a:r>
            <a:r>
              <a:rPr lang="en-US" sz="900">
                <a:solidFill>
                  <a:schemeClr val="dk1"/>
                </a:solidFill>
              </a:rPr>
              <a:t>]</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b="1" lang="en-US" sz="900">
                <a:solidFill>
                  <a:schemeClr val="dk1"/>
                </a:solidFill>
              </a:rPr>
              <a:t>Summarization &amp; Grammar Check</a:t>
            </a:r>
            <a:r>
              <a:rPr lang="en-US" sz="900">
                <a:solidFill>
                  <a:schemeClr val="dk1"/>
                </a:solidFill>
              </a:rPr>
              <a:t>: Documents are summarized and checked for grammar using Hugging Face Transformers.</a:t>
            </a:r>
            <a:endParaRPr sz="900">
              <a:solidFill>
                <a:schemeClr val="dk1"/>
              </a:solidFill>
            </a:endParaRPr>
          </a:p>
          <a:p>
            <a:pPr indent="-285750" lvl="0" marL="457200" rtl="0" algn="just">
              <a:lnSpc>
                <a:spcPct val="115000"/>
              </a:lnSpc>
              <a:spcBef>
                <a:spcPts val="0"/>
              </a:spcBef>
              <a:spcAft>
                <a:spcPts val="0"/>
              </a:spcAft>
              <a:buClr>
                <a:schemeClr val="dk1"/>
              </a:buClr>
              <a:buSzPts val="900"/>
              <a:buAutoNum type="arabicPeriod"/>
            </a:pPr>
            <a:r>
              <a:rPr b="1" lang="en-US" sz="900">
                <a:solidFill>
                  <a:schemeClr val="dk1"/>
                </a:solidFill>
              </a:rPr>
              <a:t>Read Aloud</a:t>
            </a:r>
            <a:r>
              <a:rPr lang="en-US" sz="900">
                <a:solidFill>
                  <a:schemeClr val="dk1"/>
                </a:solidFill>
              </a:rPr>
              <a:t>: The document text is converted to audio using gTTS(google text to speech library)</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9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US" sz="900">
                <a:solidFill>
                  <a:schemeClr val="dk1"/>
                </a:solidFill>
              </a:rPr>
              <a:t>This comprehensive approach ensures accurate document classification, real-time query answering, robust fraud detection, and enhanced document accessibility and quality through additional features.</a:t>
            </a:r>
            <a:endParaRPr sz="900">
              <a:solidFill>
                <a:schemeClr val="dk1"/>
              </a:solidFill>
            </a:endParaRPr>
          </a:p>
          <a:p>
            <a:pPr indent="0" lvl="0" marL="0" rtl="0" algn="l">
              <a:spcBef>
                <a:spcPts val="0"/>
              </a:spcBef>
              <a:spcAft>
                <a:spcPts val="0"/>
              </a:spcAft>
              <a:buNone/>
            </a:pPr>
            <a:r>
              <a:t/>
            </a:r>
            <a:endParaRPr sz="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b3eb55adf_3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iterative Question and Answer (QnA) system that leverages advanced Language Learning Models (LLMs) and the Langchain framework to efficiently extract and process information from documents, delivering immediate and relevant answers to user queries. The process begins with users uploading a PDF document, from which text is comprehensively extracted and split into manageable chunks using a Character Text Splitter. Each chunk is converted into embeddings using OpenAI's models and indexed with FAISS for efficient similarity searches.</a:t>
            </a:r>
            <a:endParaRPr>
              <a:solidFill>
                <a:srgbClr val="0D0D0D"/>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a:solidFill>
                  <a:srgbClr val="0D0D0D"/>
                </a:solidFill>
                <a:latin typeface="Roboto"/>
                <a:ea typeface="Roboto"/>
                <a:cs typeface="Roboto"/>
                <a:sym typeface="Roboto"/>
              </a:rPr>
              <a:t>When a user inputs a question, the system uses Langchain to retrieve the most relevant text chunks, which are then processed by an LLM to generate accurate answers. The system's interactive nature allows users to ask follow-up questions iteratively until they have all the information they need.</a:t>
            </a:r>
            <a:r>
              <a:rPr lang="en-US">
                <a:solidFill>
                  <a:srgbClr val="0D0D0D"/>
                </a:solidFill>
                <a:highlight>
                  <a:srgbClr val="FFFFFF"/>
                </a:highlight>
                <a:latin typeface="Roboto"/>
                <a:ea typeface="Roboto"/>
                <a:cs typeface="Roboto"/>
                <a:sym typeface="Roboto"/>
              </a:rPr>
              <a:t>This approach ensures precise and contextually relevant responses, enhancing the overall user experience</a:t>
            </a:r>
            <a:endParaRPr>
              <a:solidFill>
                <a:srgbClr val="0D0D0D"/>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196" name="Google Shape;196;g2db3eb55adf_3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22" name="Shape 22"/>
        <p:cNvGrpSpPr/>
        <p:nvPr/>
      </p:nvGrpSpPr>
      <p:grpSpPr>
        <a:xfrm>
          <a:off x="0" y="0"/>
          <a:ext cx="0" cy="0"/>
          <a:chOff x="0" y="0"/>
          <a:chExt cx="0" cy="0"/>
        </a:xfrm>
      </p:grpSpPr>
      <p:grpSp>
        <p:nvGrpSpPr>
          <p:cNvPr id="23" name="Google Shape;23;p2"/>
          <p:cNvGrpSpPr/>
          <p:nvPr/>
        </p:nvGrpSpPr>
        <p:grpSpPr>
          <a:xfrm>
            <a:off x="-78" y="-8467"/>
            <a:ext cx="9144178" cy="6866580"/>
            <a:chOff x="-104" y="-8467"/>
            <a:chExt cx="12192237" cy="6866580"/>
          </a:xfrm>
        </p:grpSpPr>
        <p:cxnSp>
          <p:nvCxnSpPr>
            <p:cNvPr id="24" name="Google Shape;24;p2"/>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25" name="Google Shape;25;p2"/>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26" name="Google Shape;26;p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27" name="Google Shape;27;p2"/>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8" name="Google Shape;28;p2"/>
            <p:cNvSpPr/>
            <p:nvPr/>
          </p:nvSpPr>
          <p:spPr>
            <a:xfrm>
              <a:off x="8932333" y="3048000"/>
              <a:ext cx="3259800"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30" name="Google Shape;30;p2"/>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31" name="Google Shape;31;p2"/>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2" name="Google Shape;32;p2"/>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rot="10800000">
              <a:off x="-104" y="54"/>
              <a:ext cx="842700" cy="5666100"/>
            </a:xfrm>
            <a:prstGeom prst="triangle">
              <a:avLst>
                <a:gd fmla="val 10000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130300" y="2404533"/>
            <a:ext cx="5825100" cy="1646400"/>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4050"/>
              <a:buFont typeface="Trebuchet MS"/>
              <a:buNone/>
              <a:defRPr sz="405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
          <p:cNvSpPr txBox="1"/>
          <p:nvPr>
            <p:ph idx="1" type="subTitle"/>
          </p:nvPr>
        </p:nvSpPr>
        <p:spPr>
          <a:xfrm>
            <a:off x="1130300" y="4050833"/>
            <a:ext cx="5825100" cy="1096800"/>
          </a:xfrm>
          <a:prstGeom prst="rect">
            <a:avLst/>
          </a:prstGeom>
          <a:noFill/>
          <a:ln>
            <a:noFill/>
          </a:ln>
        </p:spPr>
        <p:txBody>
          <a:bodyPr anchorCtr="0" anchor="t" bIns="45700" lIns="91425" spcFirstLastPara="1" rIns="91425" wrap="square" tIns="45700">
            <a:normAutofit/>
          </a:bodyPr>
          <a:lstStyle>
            <a:lvl1pPr lvl="0" algn="r">
              <a:spcBef>
                <a:spcPts val="750"/>
              </a:spcBef>
              <a:spcAft>
                <a:spcPts val="0"/>
              </a:spcAft>
              <a:buSzPts val="1080"/>
              <a:buNone/>
              <a:defRPr>
                <a:solidFill>
                  <a:srgbClr val="7F7F7F"/>
                </a:solidFill>
              </a:defRPr>
            </a:lvl1pPr>
            <a:lvl2pPr lvl="1" algn="ctr">
              <a:spcBef>
                <a:spcPts val="750"/>
              </a:spcBef>
              <a:spcAft>
                <a:spcPts val="0"/>
              </a:spcAft>
              <a:buSzPts val="960"/>
              <a:buNone/>
              <a:defRPr>
                <a:solidFill>
                  <a:srgbClr val="888888"/>
                </a:solidFill>
              </a:defRPr>
            </a:lvl2pPr>
            <a:lvl3pPr lvl="2" algn="ctr">
              <a:spcBef>
                <a:spcPts val="750"/>
              </a:spcBef>
              <a:spcAft>
                <a:spcPts val="0"/>
              </a:spcAft>
              <a:buSzPts val="840"/>
              <a:buNone/>
              <a:defRPr>
                <a:solidFill>
                  <a:srgbClr val="888888"/>
                </a:solidFill>
              </a:defRPr>
            </a:lvl3pPr>
            <a:lvl4pPr lvl="3" algn="ctr">
              <a:spcBef>
                <a:spcPts val="750"/>
              </a:spcBef>
              <a:spcAft>
                <a:spcPts val="0"/>
              </a:spcAft>
              <a:buSzPts val="720"/>
              <a:buNone/>
              <a:defRPr>
                <a:solidFill>
                  <a:srgbClr val="888888"/>
                </a:solidFill>
              </a:defRPr>
            </a:lvl4pPr>
            <a:lvl5pPr lvl="4" algn="ctr">
              <a:spcBef>
                <a:spcPts val="750"/>
              </a:spcBef>
              <a:spcAft>
                <a:spcPts val="0"/>
              </a:spcAft>
              <a:buSzPts val="720"/>
              <a:buNone/>
              <a:defRPr>
                <a:solidFill>
                  <a:srgbClr val="888888"/>
                </a:solidFill>
              </a:defRPr>
            </a:lvl5pPr>
            <a:lvl6pPr lvl="5" algn="ctr">
              <a:spcBef>
                <a:spcPts val="750"/>
              </a:spcBef>
              <a:spcAft>
                <a:spcPts val="0"/>
              </a:spcAft>
              <a:buSzPts val="720"/>
              <a:buNone/>
              <a:defRPr>
                <a:solidFill>
                  <a:srgbClr val="888888"/>
                </a:solidFill>
              </a:defRPr>
            </a:lvl6pPr>
            <a:lvl7pPr lvl="6" algn="ctr">
              <a:spcBef>
                <a:spcPts val="750"/>
              </a:spcBef>
              <a:spcAft>
                <a:spcPts val="0"/>
              </a:spcAft>
              <a:buSzPts val="720"/>
              <a:buNone/>
              <a:defRPr>
                <a:solidFill>
                  <a:srgbClr val="888888"/>
                </a:solidFill>
              </a:defRPr>
            </a:lvl7pPr>
            <a:lvl8pPr lvl="7" algn="ctr">
              <a:spcBef>
                <a:spcPts val="750"/>
              </a:spcBef>
              <a:spcAft>
                <a:spcPts val="0"/>
              </a:spcAft>
              <a:buSzPts val="720"/>
              <a:buNone/>
              <a:defRPr>
                <a:solidFill>
                  <a:srgbClr val="888888"/>
                </a:solidFill>
              </a:defRPr>
            </a:lvl8pPr>
            <a:lvl9pPr lvl="8" algn="ctr">
              <a:spcBef>
                <a:spcPts val="750"/>
              </a:spcBef>
              <a:spcAft>
                <a:spcPts val="0"/>
              </a:spcAft>
              <a:buSzPts val="720"/>
              <a:buNone/>
              <a:defRPr>
                <a:solidFill>
                  <a:srgbClr val="888888"/>
                </a:solidFill>
              </a:defRPr>
            </a:lvl9pPr>
          </a:lstStyle>
          <a:p/>
        </p:txBody>
      </p:sp>
      <p:sp>
        <p:nvSpPr>
          <p:cNvPr id="36" name="Google Shape;36;p2"/>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 name="Shape 87"/>
        <p:cNvGrpSpPr/>
        <p:nvPr/>
      </p:nvGrpSpPr>
      <p:grpSpPr>
        <a:xfrm>
          <a:off x="0" y="0"/>
          <a:ext cx="0" cy="0"/>
          <a:chOff x="0" y="0"/>
          <a:chExt cx="0" cy="0"/>
        </a:xfrm>
      </p:grpSpPr>
      <p:sp>
        <p:nvSpPr>
          <p:cNvPr id="88" name="Google Shape;88;p11"/>
          <p:cNvSpPr txBox="1"/>
          <p:nvPr>
            <p:ph type="title"/>
          </p:nvPr>
        </p:nvSpPr>
        <p:spPr>
          <a:xfrm>
            <a:off x="508001" y="4800600"/>
            <a:ext cx="6447600" cy="56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800"/>
              <a:buFont typeface="Trebuchet MS"/>
              <a:buNone/>
              <a:defRPr b="0" sz="1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1"/>
          <p:cNvSpPr/>
          <p:nvPr>
            <p:ph idx="2" type="pic"/>
          </p:nvPr>
        </p:nvSpPr>
        <p:spPr>
          <a:xfrm>
            <a:off x="508001" y="609600"/>
            <a:ext cx="6447600" cy="3845700"/>
          </a:xfrm>
          <a:prstGeom prst="rect">
            <a:avLst/>
          </a:prstGeom>
          <a:noFill/>
          <a:ln>
            <a:noFill/>
          </a:ln>
        </p:spPr>
      </p:sp>
      <p:sp>
        <p:nvSpPr>
          <p:cNvPr id="90" name="Google Shape;90;p11"/>
          <p:cNvSpPr txBox="1"/>
          <p:nvPr>
            <p:ph idx="1" type="body"/>
          </p:nvPr>
        </p:nvSpPr>
        <p:spPr>
          <a:xfrm>
            <a:off x="508001" y="5367339"/>
            <a:ext cx="6447600" cy="6741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720"/>
              <a:buNone/>
              <a:defRPr sz="900"/>
            </a:lvl1pPr>
            <a:lvl2pPr indent="-228600" lvl="1" marL="914400" algn="l">
              <a:spcBef>
                <a:spcPts val="750"/>
              </a:spcBef>
              <a:spcAft>
                <a:spcPts val="0"/>
              </a:spcAft>
              <a:buSzPts val="720"/>
              <a:buNone/>
              <a:defRPr sz="900"/>
            </a:lvl2pPr>
            <a:lvl3pPr indent="-228600" lvl="2" marL="1371600" algn="l">
              <a:spcBef>
                <a:spcPts val="750"/>
              </a:spcBef>
              <a:spcAft>
                <a:spcPts val="0"/>
              </a:spcAft>
              <a:buSzPts val="600"/>
              <a:buNone/>
              <a:defRPr sz="750"/>
            </a:lvl3pPr>
            <a:lvl4pPr indent="-228600" lvl="3" marL="1828800" algn="l">
              <a:spcBef>
                <a:spcPts val="750"/>
              </a:spcBef>
              <a:spcAft>
                <a:spcPts val="0"/>
              </a:spcAft>
              <a:buSzPts val="540"/>
              <a:buNone/>
              <a:defRPr sz="675"/>
            </a:lvl4pPr>
            <a:lvl5pPr indent="-228600" lvl="4" marL="2286000" algn="l">
              <a:spcBef>
                <a:spcPts val="750"/>
              </a:spcBef>
              <a:spcAft>
                <a:spcPts val="0"/>
              </a:spcAft>
              <a:buSzPts val="540"/>
              <a:buNone/>
              <a:defRPr sz="675"/>
            </a:lvl5pPr>
            <a:lvl6pPr indent="-228600" lvl="5" marL="2743200" algn="l">
              <a:spcBef>
                <a:spcPts val="750"/>
              </a:spcBef>
              <a:spcAft>
                <a:spcPts val="0"/>
              </a:spcAft>
              <a:buSzPts val="540"/>
              <a:buNone/>
              <a:defRPr sz="675"/>
            </a:lvl6pPr>
            <a:lvl7pPr indent="-228600" lvl="6" marL="3200400" algn="l">
              <a:spcBef>
                <a:spcPts val="750"/>
              </a:spcBef>
              <a:spcAft>
                <a:spcPts val="0"/>
              </a:spcAft>
              <a:buSzPts val="540"/>
              <a:buNone/>
              <a:defRPr sz="675"/>
            </a:lvl7pPr>
            <a:lvl8pPr indent="-228600" lvl="7" marL="3657600" algn="l">
              <a:spcBef>
                <a:spcPts val="750"/>
              </a:spcBef>
              <a:spcAft>
                <a:spcPts val="0"/>
              </a:spcAft>
              <a:buSzPts val="540"/>
              <a:buNone/>
              <a:defRPr sz="675"/>
            </a:lvl8pPr>
            <a:lvl9pPr indent="-228600" lvl="8" marL="4114800" algn="l">
              <a:spcBef>
                <a:spcPts val="750"/>
              </a:spcBef>
              <a:spcAft>
                <a:spcPts val="0"/>
              </a:spcAft>
              <a:buSzPts val="540"/>
              <a:buNone/>
              <a:defRPr sz="675"/>
            </a:lvl9pPr>
          </a:lstStyle>
          <a:p/>
        </p:txBody>
      </p:sp>
      <p:sp>
        <p:nvSpPr>
          <p:cNvPr id="91" name="Google Shape;91;p11"/>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11"/>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3" name="Google Shape;93;p11"/>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4" name="Shape 94"/>
        <p:cNvGrpSpPr/>
        <p:nvPr/>
      </p:nvGrpSpPr>
      <p:grpSpPr>
        <a:xfrm>
          <a:off x="0" y="0"/>
          <a:ext cx="0" cy="0"/>
          <a:chOff x="0" y="0"/>
          <a:chExt cx="0" cy="0"/>
        </a:xfrm>
      </p:grpSpPr>
      <p:sp>
        <p:nvSpPr>
          <p:cNvPr id="95" name="Google Shape;95;p12"/>
          <p:cNvSpPr txBox="1"/>
          <p:nvPr>
            <p:ph type="title"/>
          </p:nvPr>
        </p:nvSpPr>
        <p:spPr>
          <a:xfrm>
            <a:off x="508001" y="609600"/>
            <a:ext cx="6447600" cy="3403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2"/>
          <p:cNvSpPr txBox="1"/>
          <p:nvPr>
            <p:ph idx="1" type="body"/>
          </p:nvPr>
        </p:nvSpPr>
        <p:spPr>
          <a:xfrm>
            <a:off x="508001" y="4470400"/>
            <a:ext cx="6447600" cy="157110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97" name="Google Shape;97;p12"/>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2"/>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2"/>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0" name="Shape 100"/>
        <p:cNvGrpSpPr/>
        <p:nvPr/>
      </p:nvGrpSpPr>
      <p:grpSpPr>
        <a:xfrm>
          <a:off x="0" y="0"/>
          <a:ext cx="0" cy="0"/>
          <a:chOff x="0" y="0"/>
          <a:chExt cx="0" cy="0"/>
        </a:xfrm>
      </p:grpSpPr>
      <p:sp>
        <p:nvSpPr>
          <p:cNvPr id="101" name="Google Shape;101;p13"/>
          <p:cNvSpPr txBox="1"/>
          <p:nvPr>
            <p:ph type="title"/>
          </p:nvPr>
        </p:nvSpPr>
        <p:spPr>
          <a:xfrm>
            <a:off x="698500" y="609600"/>
            <a:ext cx="60705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13"/>
          <p:cNvSpPr txBox="1"/>
          <p:nvPr>
            <p:ph idx="1" type="body"/>
          </p:nvPr>
        </p:nvSpPr>
        <p:spPr>
          <a:xfrm>
            <a:off x="1024604" y="3632200"/>
            <a:ext cx="5418300"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750"/>
              </a:spcBef>
              <a:spcAft>
                <a:spcPts val="0"/>
              </a:spcAft>
              <a:buSzPts val="960"/>
              <a:buFont typeface="Trebuchet MS"/>
              <a:buNone/>
              <a:defRPr sz="1200">
                <a:solidFill>
                  <a:srgbClr val="7F7F7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03" name="Google Shape;103;p13"/>
          <p:cNvSpPr txBox="1"/>
          <p:nvPr>
            <p:ph idx="2" type="body"/>
          </p:nvPr>
        </p:nvSpPr>
        <p:spPr>
          <a:xfrm>
            <a:off x="508001" y="4470400"/>
            <a:ext cx="6447600" cy="1571100"/>
          </a:xfrm>
          <a:prstGeom prst="rect">
            <a:avLst/>
          </a:prstGeom>
          <a:noFill/>
          <a:ln>
            <a:noFill/>
          </a:ln>
        </p:spPr>
        <p:txBody>
          <a:bodyPr anchorCtr="0" anchor="ctr"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04" name="Google Shape;104;p13"/>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13"/>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3"/>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
        <p:nvSpPr>
          <p:cNvPr id="107" name="Google Shape;107;p13"/>
          <p:cNvSpPr txBox="1"/>
          <p:nvPr/>
        </p:nvSpPr>
        <p:spPr>
          <a:xfrm>
            <a:off x="406403" y="790379"/>
            <a:ext cx="457200" cy="584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6000" u="none" cap="none" strike="noStrike">
                <a:solidFill>
                  <a:srgbClr val="BFE471"/>
                </a:solidFill>
                <a:latin typeface="Arial"/>
                <a:ea typeface="Arial"/>
                <a:cs typeface="Arial"/>
                <a:sym typeface="Arial"/>
              </a:rPr>
              <a:t>“</a:t>
            </a:r>
            <a:endParaRPr/>
          </a:p>
        </p:txBody>
      </p:sp>
      <p:sp>
        <p:nvSpPr>
          <p:cNvPr id="108" name="Google Shape;108;p13"/>
          <p:cNvSpPr txBox="1"/>
          <p:nvPr/>
        </p:nvSpPr>
        <p:spPr>
          <a:xfrm>
            <a:off x="6669758" y="2886556"/>
            <a:ext cx="457200" cy="584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6000" u="none" cap="none" strike="noStrike">
                <a:solidFill>
                  <a:srgbClr val="BFE471"/>
                </a:solidFill>
                <a:latin typeface="Arial"/>
                <a:ea typeface="Arial"/>
                <a:cs typeface="Arial"/>
                <a:sym typeface="Arial"/>
              </a:rPr>
              <a:t>”</a:t>
            </a:r>
            <a:endParaRPr b="0" i="0" sz="1050" u="none" cap="none" strike="noStrike">
              <a:solidFill>
                <a:srgbClr val="BFE471"/>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09" name="Shape 109"/>
        <p:cNvGrpSpPr/>
        <p:nvPr/>
      </p:nvGrpSpPr>
      <p:grpSpPr>
        <a:xfrm>
          <a:off x="0" y="0"/>
          <a:ext cx="0" cy="0"/>
          <a:chOff x="0" y="0"/>
          <a:chExt cx="0" cy="0"/>
        </a:xfrm>
      </p:grpSpPr>
      <p:sp>
        <p:nvSpPr>
          <p:cNvPr id="110" name="Google Shape;110;p14"/>
          <p:cNvSpPr txBox="1"/>
          <p:nvPr>
            <p:ph type="title"/>
          </p:nvPr>
        </p:nvSpPr>
        <p:spPr>
          <a:xfrm>
            <a:off x="508001" y="1931988"/>
            <a:ext cx="6447600" cy="2595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
          <p:cNvSpPr txBox="1"/>
          <p:nvPr>
            <p:ph idx="1" type="body"/>
          </p:nvPr>
        </p:nvSpPr>
        <p:spPr>
          <a:xfrm>
            <a:off x="508001" y="4527448"/>
            <a:ext cx="64476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3F3F3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2" name="Google Shape;112;p14"/>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4"/>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4"/>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15" name="Shape 115"/>
        <p:cNvGrpSpPr/>
        <p:nvPr/>
      </p:nvGrpSpPr>
      <p:grpSpPr>
        <a:xfrm>
          <a:off x="0" y="0"/>
          <a:ext cx="0" cy="0"/>
          <a:chOff x="0" y="0"/>
          <a:chExt cx="0" cy="0"/>
        </a:xfrm>
      </p:grpSpPr>
      <p:sp>
        <p:nvSpPr>
          <p:cNvPr id="116" name="Google Shape;116;p15"/>
          <p:cNvSpPr txBox="1"/>
          <p:nvPr>
            <p:ph type="title"/>
          </p:nvPr>
        </p:nvSpPr>
        <p:spPr>
          <a:xfrm>
            <a:off x="698500" y="609600"/>
            <a:ext cx="60705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txBox="1"/>
          <p:nvPr>
            <p:ph idx="1" type="body"/>
          </p:nvPr>
        </p:nvSpPr>
        <p:spPr>
          <a:xfrm>
            <a:off x="507999" y="4013200"/>
            <a:ext cx="6447600" cy="5142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rgbClr val="3F3F3F"/>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18" name="Google Shape;118;p15"/>
          <p:cNvSpPr txBox="1"/>
          <p:nvPr>
            <p:ph idx="2" type="body"/>
          </p:nvPr>
        </p:nvSpPr>
        <p:spPr>
          <a:xfrm>
            <a:off x="508001" y="4527448"/>
            <a:ext cx="64476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19" name="Google Shape;119;p15"/>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5"/>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15"/>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15"/>
          <p:cNvSpPr txBox="1"/>
          <p:nvPr/>
        </p:nvSpPr>
        <p:spPr>
          <a:xfrm>
            <a:off x="406403" y="790379"/>
            <a:ext cx="457200" cy="584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6000" u="none" cap="none" strike="noStrike">
                <a:solidFill>
                  <a:srgbClr val="BFE471"/>
                </a:solidFill>
                <a:latin typeface="Arial"/>
                <a:ea typeface="Arial"/>
                <a:cs typeface="Arial"/>
                <a:sym typeface="Arial"/>
              </a:rPr>
              <a:t>“</a:t>
            </a:r>
            <a:endParaRPr/>
          </a:p>
        </p:txBody>
      </p:sp>
      <p:sp>
        <p:nvSpPr>
          <p:cNvPr id="123" name="Google Shape;123;p15"/>
          <p:cNvSpPr txBox="1"/>
          <p:nvPr/>
        </p:nvSpPr>
        <p:spPr>
          <a:xfrm>
            <a:off x="6669758" y="2886556"/>
            <a:ext cx="457200" cy="5847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None/>
            </a:pPr>
            <a:r>
              <a:rPr b="0" i="0" lang="en-US" sz="6000" u="none" cap="none" strike="noStrike">
                <a:solidFill>
                  <a:srgbClr val="BFE47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24" name="Shape 124"/>
        <p:cNvGrpSpPr/>
        <p:nvPr/>
      </p:nvGrpSpPr>
      <p:grpSpPr>
        <a:xfrm>
          <a:off x="0" y="0"/>
          <a:ext cx="0" cy="0"/>
          <a:chOff x="0" y="0"/>
          <a:chExt cx="0" cy="0"/>
        </a:xfrm>
      </p:grpSpPr>
      <p:sp>
        <p:nvSpPr>
          <p:cNvPr id="125" name="Google Shape;125;p16"/>
          <p:cNvSpPr txBox="1"/>
          <p:nvPr>
            <p:ph type="title"/>
          </p:nvPr>
        </p:nvSpPr>
        <p:spPr>
          <a:xfrm>
            <a:off x="514350" y="609600"/>
            <a:ext cx="6441300" cy="30225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3300"/>
              <a:buFont typeface="Trebuchet MS"/>
              <a:buNone/>
              <a:defRPr b="0" sz="33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 type="body"/>
          </p:nvPr>
        </p:nvSpPr>
        <p:spPr>
          <a:xfrm>
            <a:off x="507999" y="4013200"/>
            <a:ext cx="6447600" cy="5142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Font typeface="Trebuchet MS"/>
              <a:buNone/>
              <a:defRPr sz="1800">
                <a:solidFill>
                  <a:schemeClr val="accent1"/>
                </a:solidFill>
              </a:defRPr>
            </a:lvl1pPr>
            <a:lvl2pPr indent="-228600" lvl="1" marL="914400" algn="l">
              <a:spcBef>
                <a:spcPts val="750"/>
              </a:spcBef>
              <a:spcAft>
                <a:spcPts val="0"/>
              </a:spcAft>
              <a:buSzPts val="960"/>
              <a:buFont typeface="Trebuchet MS"/>
              <a:buNone/>
              <a:defRPr/>
            </a:lvl2pPr>
            <a:lvl3pPr indent="-228600" lvl="2" marL="1371600" algn="l">
              <a:spcBef>
                <a:spcPts val="750"/>
              </a:spcBef>
              <a:spcAft>
                <a:spcPts val="0"/>
              </a:spcAft>
              <a:buSzPts val="840"/>
              <a:buFont typeface="Trebuchet MS"/>
              <a:buNone/>
              <a:defRPr/>
            </a:lvl3pPr>
            <a:lvl4pPr indent="-228600" lvl="3" marL="1828800" algn="l">
              <a:spcBef>
                <a:spcPts val="750"/>
              </a:spcBef>
              <a:spcAft>
                <a:spcPts val="0"/>
              </a:spcAft>
              <a:buSzPts val="720"/>
              <a:buFont typeface="Trebuchet MS"/>
              <a:buNone/>
              <a:defRPr/>
            </a:lvl4pPr>
            <a:lvl5pPr indent="-228600" lvl="4" marL="2286000" algn="l">
              <a:spcBef>
                <a:spcPts val="750"/>
              </a:spcBef>
              <a:spcAft>
                <a:spcPts val="0"/>
              </a:spcAft>
              <a:buSzPts val="720"/>
              <a:buFont typeface="Trebuchet MS"/>
              <a:buNone/>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27" name="Google Shape;127;p16"/>
          <p:cNvSpPr txBox="1"/>
          <p:nvPr>
            <p:ph idx="2" type="body"/>
          </p:nvPr>
        </p:nvSpPr>
        <p:spPr>
          <a:xfrm>
            <a:off x="508001" y="4527448"/>
            <a:ext cx="6447600" cy="15138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080"/>
              <a:buNone/>
              <a:defRPr sz="135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128" name="Google Shape;128;p16"/>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p16"/>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1791302" y="877189"/>
            <a:ext cx="3880800" cy="64476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34" name="Google Shape;134;p17"/>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7"/>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3839262" y="2746050"/>
            <a:ext cx="5251500" cy="978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529864" y="587850"/>
            <a:ext cx="5251500" cy="52950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140" name="Google Shape;140;p18"/>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8"/>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9" name="Shape 39"/>
        <p:cNvGrpSpPr/>
        <p:nvPr/>
      </p:nvGrpSpPr>
      <p:grpSpPr>
        <a:xfrm>
          <a:off x="0" y="0"/>
          <a:ext cx="0" cy="0"/>
          <a:chOff x="0" y="0"/>
          <a:chExt cx="0" cy="0"/>
        </a:xfrm>
      </p:grpSpPr>
      <p:sp>
        <p:nvSpPr>
          <p:cNvPr id="40" name="Google Shape;40;p3"/>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lgn="l">
              <a:spcBef>
                <a:spcPts val="0"/>
              </a:spcBef>
              <a:spcAft>
                <a:spcPts val="0"/>
              </a:spcAft>
              <a:buClr>
                <a:schemeClr val="accent1"/>
              </a:buClr>
              <a:buSzPts val="2800"/>
              <a:buFont typeface="Trebuchet MS"/>
              <a:buNone/>
              <a:defRPr/>
            </a:lvl1pPr>
            <a:lvl2pPr lvl="1" algn="l">
              <a:spcBef>
                <a:spcPts val="0"/>
              </a:spcBef>
              <a:spcAft>
                <a:spcPts val="0"/>
              </a:spcAft>
              <a:buClr>
                <a:schemeClr val="dk2"/>
              </a:buClr>
              <a:buSzPts val="2800"/>
              <a:buNone/>
              <a:defRPr/>
            </a:lvl2pPr>
            <a:lvl3pPr lvl="2" algn="l">
              <a:spcBef>
                <a:spcPts val="0"/>
              </a:spcBef>
              <a:spcAft>
                <a:spcPts val="0"/>
              </a:spcAft>
              <a:buClr>
                <a:schemeClr val="dk2"/>
              </a:buClr>
              <a:buSzPts val="2800"/>
              <a:buNone/>
              <a:defRPr/>
            </a:lvl3pPr>
            <a:lvl4pPr lvl="3" algn="l">
              <a:spcBef>
                <a:spcPts val="0"/>
              </a:spcBef>
              <a:spcAft>
                <a:spcPts val="0"/>
              </a:spcAft>
              <a:buClr>
                <a:schemeClr val="dk2"/>
              </a:buClr>
              <a:buSzPts val="2800"/>
              <a:buNone/>
              <a:defRPr/>
            </a:lvl4pPr>
            <a:lvl5pPr lvl="4" algn="l">
              <a:spcBef>
                <a:spcPts val="0"/>
              </a:spcBef>
              <a:spcAft>
                <a:spcPts val="0"/>
              </a:spcAft>
              <a:buClr>
                <a:schemeClr val="dk2"/>
              </a:buClr>
              <a:buSzPts val="2800"/>
              <a:buNone/>
              <a:defRPr/>
            </a:lvl5pPr>
            <a:lvl6pPr lvl="5" algn="l">
              <a:spcBef>
                <a:spcPts val="0"/>
              </a:spcBef>
              <a:spcAft>
                <a:spcPts val="0"/>
              </a:spcAft>
              <a:buClr>
                <a:schemeClr val="dk2"/>
              </a:buClr>
              <a:buSzPts val="2800"/>
              <a:buNone/>
              <a:defRPr/>
            </a:lvl6pPr>
            <a:lvl7pPr lvl="6" algn="l">
              <a:spcBef>
                <a:spcPts val="0"/>
              </a:spcBef>
              <a:spcAft>
                <a:spcPts val="0"/>
              </a:spcAft>
              <a:buClr>
                <a:schemeClr val="dk2"/>
              </a:buClr>
              <a:buSzPts val="2800"/>
              <a:buNone/>
              <a:defRPr/>
            </a:lvl7pPr>
            <a:lvl8pPr lvl="7" algn="l">
              <a:spcBef>
                <a:spcPts val="0"/>
              </a:spcBef>
              <a:spcAft>
                <a:spcPts val="0"/>
              </a:spcAft>
              <a:buClr>
                <a:schemeClr val="dk2"/>
              </a:buClr>
              <a:buSzPts val="2800"/>
              <a:buNone/>
              <a:defRPr/>
            </a:lvl8pPr>
            <a:lvl9pPr lvl="8" algn="l">
              <a:spcBef>
                <a:spcPts val="0"/>
              </a:spcBef>
              <a:spcAft>
                <a:spcPts val="0"/>
              </a:spcAft>
              <a:buClr>
                <a:schemeClr val="dk2"/>
              </a:buClr>
              <a:buSzPts val="2800"/>
              <a:buNone/>
              <a:defRPr/>
            </a:lvl9pPr>
          </a:lstStyle>
          <a:p/>
        </p:txBody>
      </p:sp>
      <p:sp>
        <p:nvSpPr>
          <p:cNvPr id="41" name="Google Shape;41;p3"/>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gn="l">
              <a:spcBef>
                <a:spcPts val="0"/>
              </a:spcBef>
              <a:spcAft>
                <a:spcPts val="0"/>
              </a:spcAft>
              <a:buSzPts val="1800"/>
              <a:buChar char="●"/>
              <a:defRPr/>
            </a:lvl1pPr>
            <a:lvl2pPr indent="-317500" lvl="1" marL="914400" algn="l">
              <a:spcBef>
                <a:spcPts val="0"/>
              </a:spcBef>
              <a:spcAft>
                <a:spcPts val="0"/>
              </a:spcAft>
              <a:buSzPts val="1400"/>
              <a:buChar char="○"/>
              <a:defRPr/>
            </a:lvl2pPr>
            <a:lvl3pPr indent="-317500" lvl="2" marL="1371600" algn="l">
              <a:spcBef>
                <a:spcPts val="0"/>
              </a:spcBef>
              <a:spcAft>
                <a:spcPts val="0"/>
              </a:spcAft>
              <a:buSzPts val="1400"/>
              <a:buChar char="■"/>
              <a:defRPr/>
            </a:lvl3pPr>
            <a:lvl4pPr indent="-317500" lvl="3" marL="1828800" algn="l">
              <a:spcBef>
                <a:spcPts val="0"/>
              </a:spcBef>
              <a:spcAft>
                <a:spcPts val="0"/>
              </a:spcAft>
              <a:buSzPts val="1400"/>
              <a:buChar char="●"/>
              <a:defRPr/>
            </a:lvl4pPr>
            <a:lvl5pPr indent="-317500" lvl="4" marL="2286000" algn="l">
              <a:spcBef>
                <a:spcPts val="0"/>
              </a:spcBef>
              <a:spcAft>
                <a:spcPts val="0"/>
              </a:spcAft>
              <a:buSzPts val="1400"/>
              <a:buChar char="○"/>
              <a:defRPr/>
            </a:lvl5pPr>
            <a:lvl6pPr indent="-317500" lvl="5" marL="2743200" algn="l">
              <a:spcBef>
                <a:spcPts val="0"/>
              </a:spcBef>
              <a:spcAft>
                <a:spcPts val="0"/>
              </a:spcAft>
              <a:buSzPts val="1400"/>
              <a:buChar char="■"/>
              <a:defRPr/>
            </a:lvl6pPr>
            <a:lvl7pPr indent="-317500" lvl="6" marL="3200400" algn="l">
              <a:spcBef>
                <a:spcPts val="0"/>
              </a:spcBef>
              <a:spcAft>
                <a:spcPts val="0"/>
              </a:spcAft>
              <a:buSzPts val="1400"/>
              <a:buChar char="●"/>
              <a:defRPr/>
            </a:lvl7pPr>
            <a:lvl8pPr indent="-317500" lvl="7" marL="3657600" algn="l">
              <a:spcBef>
                <a:spcPts val="0"/>
              </a:spcBef>
              <a:spcAft>
                <a:spcPts val="0"/>
              </a:spcAft>
              <a:buSzPts val="1400"/>
              <a:buChar char="○"/>
              <a:defRPr/>
            </a:lvl8pPr>
            <a:lvl9pPr indent="-317500" lvl="8" marL="4114800" algn="l">
              <a:spcBef>
                <a:spcPts val="0"/>
              </a:spcBef>
              <a:spcAft>
                <a:spcPts val="0"/>
              </a:spcAft>
              <a:buSzPts val="1400"/>
              <a:buChar char="■"/>
              <a:defRPr/>
            </a:lvl9pPr>
          </a:lstStyle>
          <a:p/>
        </p:txBody>
      </p:sp>
      <p:sp>
        <p:nvSpPr>
          <p:cNvPr id="42" name="Google Shape;42;p3"/>
          <p:cNvSpPr txBox="1"/>
          <p:nvPr>
            <p:ph idx="12" type="sldNum"/>
          </p:nvPr>
        </p:nvSpPr>
        <p:spPr>
          <a:xfrm>
            <a:off x="8472458" y="6217623"/>
            <a:ext cx="548700" cy="5247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3" name="Shape 43"/>
        <p:cNvGrpSpPr/>
        <p:nvPr/>
      </p:nvGrpSpPr>
      <p:grpSpPr>
        <a:xfrm>
          <a:off x="0" y="0"/>
          <a:ext cx="0" cy="0"/>
          <a:chOff x="0" y="0"/>
          <a:chExt cx="0" cy="0"/>
        </a:xfrm>
      </p:grpSpPr>
      <p:sp>
        <p:nvSpPr>
          <p:cNvPr id="44" name="Google Shape;44;p4"/>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sz="27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4"/>
          <p:cNvSpPr txBox="1"/>
          <p:nvPr>
            <p:ph idx="1" type="body"/>
          </p:nvPr>
        </p:nvSpPr>
        <p:spPr>
          <a:xfrm>
            <a:off x="508001" y="2160589"/>
            <a:ext cx="64476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46" name="Google Shape;46;p4"/>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9" name="Shape 49"/>
        <p:cNvGrpSpPr/>
        <p:nvPr/>
      </p:nvGrpSpPr>
      <p:grpSpPr>
        <a:xfrm>
          <a:off x="0" y="0"/>
          <a:ext cx="0" cy="0"/>
          <a:chOff x="0" y="0"/>
          <a:chExt cx="0" cy="0"/>
        </a:xfrm>
      </p:grpSpPr>
      <p:sp>
        <p:nvSpPr>
          <p:cNvPr id="50" name="Google Shape;50;p5"/>
          <p:cNvSpPr txBox="1"/>
          <p:nvPr>
            <p:ph type="title"/>
          </p:nvPr>
        </p:nvSpPr>
        <p:spPr>
          <a:xfrm>
            <a:off x="508001" y="2700868"/>
            <a:ext cx="6447600" cy="18267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3000"/>
              <a:buFont typeface="Trebuchet MS"/>
              <a:buNone/>
              <a:defRPr b="0" sz="3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
          <p:cNvSpPr txBox="1"/>
          <p:nvPr>
            <p:ph idx="1" type="body"/>
          </p:nvPr>
        </p:nvSpPr>
        <p:spPr>
          <a:xfrm>
            <a:off x="508001" y="4527448"/>
            <a:ext cx="6447600"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1200"/>
              <a:buNone/>
              <a:defRPr sz="1500">
                <a:solidFill>
                  <a:srgbClr val="7F7F7F"/>
                </a:solidFill>
              </a:defRPr>
            </a:lvl1pPr>
            <a:lvl2pPr indent="-228600" lvl="1" marL="914400" algn="l">
              <a:spcBef>
                <a:spcPts val="750"/>
              </a:spcBef>
              <a:spcAft>
                <a:spcPts val="0"/>
              </a:spcAft>
              <a:buSzPts val="1080"/>
              <a:buNone/>
              <a:defRPr sz="1350">
                <a:solidFill>
                  <a:srgbClr val="888888"/>
                </a:solidFill>
              </a:defRPr>
            </a:lvl2pPr>
            <a:lvl3pPr indent="-228600" lvl="2" marL="1371600" algn="l">
              <a:spcBef>
                <a:spcPts val="750"/>
              </a:spcBef>
              <a:spcAft>
                <a:spcPts val="0"/>
              </a:spcAft>
              <a:buSzPts val="960"/>
              <a:buNone/>
              <a:defRPr sz="1200">
                <a:solidFill>
                  <a:srgbClr val="888888"/>
                </a:solidFill>
              </a:defRPr>
            </a:lvl3pPr>
            <a:lvl4pPr indent="-228600" lvl="3" marL="1828800" algn="l">
              <a:spcBef>
                <a:spcPts val="750"/>
              </a:spcBef>
              <a:spcAft>
                <a:spcPts val="0"/>
              </a:spcAft>
              <a:buSzPts val="840"/>
              <a:buNone/>
              <a:defRPr sz="1050">
                <a:solidFill>
                  <a:srgbClr val="888888"/>
                </a:solidFill>
              </a:defRPr>
            </a:lvl4pPr>
            <a:lvl5pPr indent="-228600" lvl="4" marL="2286000" algn="l">
              <a:spcBef>
                <a:spcPts val="750"/>
              </a:spcBef>
              <a:spcAft>
                <a:spcPts val="0"/>
              </a:spcAft>
              <a:buSzPts val="840"/>
              <a:buNone/>
              <a:defRPr sz="1050">
                <a:solidFill>
                  <a:srgbClr val="888888"/>
                </a:solidFill>
              </a:defRPr>
            </a:lvl5pPr>
            <a:lvl6pPr indent="-228600" lvl="5" marL="2743200" algn="l">
              <a:spcBef>
                <a:spcPts val="750"/>
              </a:spcBef>
              <a:spcAft>
                <a:spcPts val="0"/>
              </a:spcAft>
              <a:buSzPts val="840"/>
              <a:buNone/>
              <a:defRPr sz="1050">
                <a:solidFill>
                  <a:srgbClr val="888888"/>
                </a:solidFill>
              </a:defRPr>
            </a:lvl6pPr>
            <a:lvl7pPr indent="-228600" lvl="6" marL="3200400" algn="l">
              <a:spcBef>
                <a:spcPts val="750"/>
              </a:spcBef>
              <a:spcAft>
                <a:spcPts val="0"/>
              </a:spcAft>
              <a:buSzPts val="840"/>
              <a:buNone/>
              <a:defRPr sz="1050">
                <a:solidFill>
                  <a:srgbClr val="888888"/>
                </a:solidFill>
              </a:defRPr>
            </a:lvl7pPr>
            <a:lvl8pPr indent="-228600" lvl="7" marL="3657600" algn="l">
              <a:spcBef>
                <a:spcPts val="750"/>
              </a:spcBef>
              <a:spcAft>
                <a:spcPts val="0"/>
              </a:spcAft>
              <a:buSzPts val="840"/>
              <a:buNone/>
              <a:defRPr sz="1050">
                <a:solidFill>
                  <a:srgbClr val="888888"/>
                </a:solidFill>
              </a:defRPr>
            </a:lvl8pPr>
            <a:lvl9pPr indent="-228600" lvl="8" marL="4114800" algn="l">
              <a:spcBef>
                <a:spcPts val="750"/>
              </a:spcBef>
              <a:spcAft>
                <a:spcPts val="0"/>
              </a:spcAft>
              <a:buSzPts val="840"/>
              <a:buNone/>
              <a:defRPr sz="1050">
                <a:solidFill>
                  <a:srgbClr val="888888"/>
                </a:solidFill>
              </a:defRPr>
            </a:lvl9pPr>
          </a:lstStyle>
          <a:p/>
        </p:txBody>
      </p:sp>
      <p:sp>
        <p:nvSpPr>
          <p:cNvPr id="52" name="Google Shape;52;p5"/>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5"/>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5" name="Shape 55"/>
        <p:cNvGrpSpPr/>
        <p:nvPr/>
      </p:nvGrpSpPr>
      <p:grpSpPr>
        <a:xfrm>
          <a:off x="0" y="0"/>
          <a:ext cx="0" cy="0"/>
          <a:chOff x="0" y="0"/>
          <a:chExt cx="0" cy="0"/>
        </a:xfrm>
      </p:grpSpPr>
      <p:sp>
        <p:nvSpPr>
          <p:cNvPr id="56" name="Google Shape;56;p6"/>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 type="body"/>
          </p:nvPr>
        </p:nvSpPr>
        <p:spPr>
          <a:xfrm>
            <a:off x="508001" y="2160589"/>
            <a:ext cx="31380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8" name="Google Shape;58;p6"/>
          <p:cNvSpPr txBox="1"/>
          <p:nvPr>
            <p:ph idx="2" type="body"/>
          </p:nvPr>
        </p:nvSpPr>
        <p:spPr>
          <a:xfrm>
            <a:off x="3817477" y="2160589"/>
            <a:ext cx="3138000" cy="38808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59" name="Google Shape;59;p6"/>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6"/>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6"/>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2" name="Shape 62"/>
        <p:cNvGrpSpPr/>
        <p:nvPr/>
      </p:nvGrpSpPr>
      <p:grpSpPr>
        <a:xfrm>
          <a:off x="0" y="0"/>
          <a:ext cx="0" cy="0"/>
          <a:chOff x="0" y="0"/>
          <a:chExt cx="0" cy="0"/>
        </a:xfrm>
      </p:grpSpPr>
      <p:sp>
        <p:nvSpPr>
          <p:cNvPr id="63" name="Google Shape;63;p7"/>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27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 type="body"/>
          </p:nvPr>
        </p:nvSpPr>
        <p:spPr>
          <a:xfrm>
            <a:off x="506809" y="2160983"/>
            <a:ext cx="3139200" cy="5763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5" name="Google Shape;65;p7"/>
          <p:cNvSpPr txBox="1"/>
          <p:nvPr>
            <p:ph idx="2" type="body"/>
          </p:nvPr>
        </p:nvSpPr>
        <p:spPr>
          <a:xfrm>
            <a:off x="506809" y="2737245"/>
            <a:ext cx="3139200" cy="33042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6" name="Google Shape;66;p7"/>
          <p:cNvSpPr txBox="1"/>
          <p:nvPr>
            <p:ph idx="3" type="body"/>
          </p:nvPr>
        </p:nvSpPr>
        <p:spPr>
          <a:xfrm>
            <a:off x="3816287" y="2160983"/>
            <a:ext cx="3139200" cy="576300"/>
          </a:xfrm>
          <a:prstGeom prst="rect">
            <a:avLst/>
          </a:prstGeom>
          <a:noFill/>
          <a:ln>
            <a:noFill/>
          </a:ln>
        </p:spPr>
        <p:txBody>
          <a:bodyPr anchorCtr="0" anchor="b" bIns="45700" lIns="91425" spcFirstLastPara="1" rIns="91425" wrap="square" tIns="45700">
            <a:noAutofit/>
          </a:bodyPr>
          <a:lstStyle>
            <a:lvl1pPr indent="-228600" lvl="0" marL="457200" algn="l">
              <a:spcBef>
                <a:spcPts val="750"/>
              </a:spcBef>
              <a:spcAft>
                <a:spcPts val="0"/>
              </a:spcAft>
              <a:buSzPts val="1440"/>
              <a:buNone/>
              <a:defRPr b="0" sz="1800"/>
            </a:lvl1pPr>
            <a:lvl2pPr indent="-228600" lvl="1" marL="914400" algn="l">
              <a:spcBef>
                <a:spcPts val="750"/>
              </a:spcBef>
              <a:spcAft>
                <a:spcPts val="0"/>
              </a:spcAft>
              <a:buSzPts val="1200"/>
              <a:buNone/>
              <a:defRPr b="1" sz="1500"/>
            </a:lvl2pPr>
            <a:lvl3pPr indent="-228600" lvl="2" marL="1371600" algn="l">
              <a:spcBef>
                <a:spcPts val="750"/>
              </a:spcBef>
              <a:spcAft>
                <a:spcPts val="0"/>
              </a:spcAft>
              <a:buSzPts val="1080"/>
              <a:buNone/>
              <a:defRPr b="1" sz="1350"/>
            </a:lvl3pPr>
            <a:lvl4pPr indent="-228600" lvl="3" marL="1828800" algn="l">
              <a:spcBef>
                <a:spcPts val="750"/>
              </a:spcBef>
              <a:spcAft>
                <a:spcPts val="0"/>
              </a:spcAft>
              <a:buSzPts val="960"/>
              <a:buNone/>
              <a:defRPr b="1" sz="1200"/>
            </a:lvl4pPr>
            <a:lvl5pPr indent="-228600" lvl="4" marL="2286000" algn="l">
              <a:spcBef>
                <a:spcPts val="750"/>
              </a:spcBef>
              <a:spcAft>
                <a:spcPts val="0"/>
              </a:spcAft>
              <a:buSzPts val="960"/>
              <a:buNone/>
              <a:defRPr b="1" sz="1200"/>
            </a:lvl5pPr>
            <a:lvl6pPr indent="-228600" lvl="5" marL="2743200" algn="l">
              <a:spcBef>
                <a:spcPts val="750"/>
              </a:spcBef>
              <a:spcAft>
                <a:spcPts val="0"/>
              </a:spcAft>
              <a:buSzPts val="960"/>
              <a:buNone/>
              <a:defRPr b="1" sz="1200"/>
            </a:lvl6pPr>
            <a:lvl7pPr indent="-228600" lvl="6" marL="3200400" algn="l">
              <a:spcBef>
                <a:spcPts val="750"/>
              </a:spcBef>
              <a:spcAft>
                <a:spcPts val="0"/>
              </a:spcAft>
              <a:buSzPts val="960"/>
              <a:buNone/>
              <a:defRPr b="1" sz="1200"/>
            </a:lvl7pPr>
            <a:lvl8pPr indent="-228600" lvl="7" marL="3657600" algn="l">
              <a:spcBef>
                <a:spcPts val="750"/>
              </a:spcBef>
              <a:spcAft>
                <a:spcPts val="0"/>
              </a:spcAft>
              <a:buSzPts val="960"/>
              <a:buNone/>
              <a:defRPr b="1" sz="1200"/>
            </a:lvl8pPr>
            <a:lvl9pPr indent="-228600" lvl="8" marL="4114800" algn="l">
              <a:spcBef>
                <a:spcPts val="750"/>
              </a:spcBef>
              <a:spcAft>
                <a:spcPts val="0"/>
              </a:spcAft>
              <a:buSzPts val="960"/>
              <a:buNone/>
              <a:defRPr b="1" sz="1200"/>
            </a:lvl9pPr>
          </a:lstStyle>
          <a:p/>
        </p:txBody>
      </p:sp>
      <p:sp>
        <p:nvSpPr>
          <p:cNvPr id="67" name="Google Shape;67;p7"/>
          <p:cNvSpPr txBox="1"/>
          <p:nvPr>
            <p:ph idx="4" type="body"/>
          </p:nvPr>
        </p:nvSpPr>
        <p:spPr>
          <a:xfrm>
            <a:off x="3816288" y="2737245"/>
            <a:ext cx="3139200" cy="33042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68" name="Google Shape;68;p7"/>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7"/>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7"/>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8"/>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8"/>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8"/>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8"/>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 name="Shape 76"/>
        <p:cNvGrpSpPr/>
        <p:nvPr/>
      </p:nvGrpSpPr>
      <p:grpSpPr>
        <a:xfrm>
          <a:off x="0" y="0"/>
          <a:ext cx="0" cy="0"/>
          <a:chOff x="0" y="0"/>
          <a:chExt cx="0" cy="0"/>
        </a:xfrm>
      </p:grpSpPr>
      <p:sp>
        <p:nvSpPr>
          <p:cNvPr id="77" name="Google Shape;77;p9"/>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9"/>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9"/>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0" name="Shape 80"/>
        <p:cNvGrpSpPr/>
        <p:nvPr/>
      </p:nvGrpSpPr>
      <p:grpSpPr>
        <a:xfrm>
          <a:off x="0" y="0"/>
          <a:ext cx="0" cy="0"/>
          <a:chOff x="0" y="0"/>
          <a:chExt cx="0" cy="0"/>
        </a:xfrm>
      </p:grpSpPr>
      <p:sp>
        <p:nvSpPr>
          <p:cNvPr id="81" name="Google Shape;81;p10"/>
          <p:cNvSpPr txBox="1"/>
          <p:nvPr>
            <p:ph type="title"/>
          </p:nvPr>
        </p:nvSpPr>
        <p:spPr>
          <a:xfrm>
            <a:off x="508001" y="1498604"/>
            <a:ext cx="2890800" cy="12786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1500"/>
              <a:buFont typeface="Trebuchet MS"/>
              <a:buNone/>
              <a:defRPr sz="15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
          <p:cNvSpPr txBox="1"/>
          <p:nvPr>
            <p:ph idx="1" type="body"/>
          </p:nvPr>
        </p:nvSpPr>
        <p:spPr>
          <a:xfrm>
            <a:off x="3570346" y="514924"/>
            <a:ext cx="3385200" cy="5526300"/>
          </a:xfrm>
          <a:prstGeom prst="rect">
            <a:avLst/>
          </a:prstGeom>
          <a:noFill/>
          <a:ln>
            <a:noFill/>
          </a:ln>
        </p:spPr>
        <p:txBody>
          <a:bodyPr anchorCtr="0" anchor="t" bIns="45700" lIns="91425" spcFirstLastPara="1" rIns="91425" wrap="square" tIns="45700">
            <a:normAutofit/>
          </a:bodyPr>
          <a:lstStyle>
            <a:lvl1pPr indent="-320040" lvl="0" marL="457200" algn="l">
              <a:spcBef>
                <a:spcPts val="750"/>
              </a:spcBef>
              <a:spcAft>
                <a:spcPts val="0"/>
              </a:spcAft>
              <a:buSzPts val="1440"/>
              <a:buChar char="►"/>
              <a:defRPr/>
            </a:lvl1pPr>
            <a:lvl2pPr indent="-320040" lvl="1" marL="914400" algn="l">
              <a:spcBef>
                <a:spcPts val="750"/>
              </a:spcBef>
              <a:spcAft>
                <a:spcPts val="0"/>
              </a:spcAft>
              <a:buSzPts val="1440"/>
              <a:buChar char="►"/>
              <a:defRPr/>
            </a:lvl2pPr>
            <a:lvl3pPr indent="-320039" lvl="2" marL="1371600" algn="l">
              <a:spcBef>
                <a:spcPts val="750"/>
              </a:spcBef>
              <a:spcAft>
                <a:spcPts val="0"/>
              </a:spcAft>
              <a:buSzPts val="1440"/>
              <a:buChar char="►"/>
              <a:defRPr/>
            </a:lvl3pPr>
            <a:lvl4pPr indent="-320039" lvl="3" marL="1828800" algn="l">
              <a:spcBef>
                <a:spcPts val="750"/>
              </a:spcBef>
              <a:spcAft>
                <a:spcPts val="0"/>
              </a:spcAft>
              <a:buSzPts val="1440"/>
              <a:buChar char="►"/>
              <a:defRPr/>
            </a:lvl4pPr>
            <a:lvl5pPr indent="-320039" lvl="4" marL="2286000" algn="l">
              <a:spcBef>
                <a:spcPts val="750"/>
              </a:spcBef>
              <a:spcAft>
                <a:spcPts val="0"/>
              </a:spcAft>
              <a:buSzPts val="1440"/>
              <a:buChar char="►"/>
              <a:defRPr/>
            </a:lvl5pPr>
            <a:lvl6pPr indent="-320039" lvl="5" marL="2743200" algn="l">
              <a:spcBef>
                <a:spcPts val="750"/>
              </a:spcBef>
              <a:spcAft>
                <a:spcPts val="0"/>
              </a:spcAft>
              <a:buSzPts val="1440"/>
              <a:buChar char="►"/>
              <a:defRPr/>
            </a:lvl6pPr>
            <a:lvl7pPr indent="-320039" lvl="6" marL="3200400" algn="l">
              <a:spcBef>
                <a:spcPts val="750"/>
              </a:spcBef>
              <a:spcAft>
                <a:spcPts val="0"/>
              </a:spcAft>
              <a:buSzPts val="1440"/>
              <a:buChar char="►"/>
              <a:defRPr/>
            </a:lvl7pPr>
            <a:lvl8pPr indent="-320040" lvl="7" marL="3657600" algn="l">
              <a:spcBef>
                <a:spcPts val="750"/>
              </a:spcBef>
              <a:spcAft>
                <a:spcPts val="0"/>
              </a:spcAft>
              <a:buSzPts val="1440"/>
              <a:buChar char="►"/>
              <a:defRPr/>
            </a:lvl8pPr>
            <a:lvl9pPr indent="-320040" lvl="8" marL="4114800" algn="l">
              <a:spcBef>
                <a:spcPts val="750"/>
              </a:spcBef>
              <a:spcAft>
                <a:spcPts val="0"/>
              </a:spcAft>
              <a:buSzPts val="1440"/>
              <a:buChar char="►"/>
              <a:defRPr/>
            </a:lvl9pPr>
          </a:lstStyle>
          <a:p/>
        </p:txBody>
      </p:sp>
      <p:sp>
        <p:nvSpPr>
          <p:cNvPr id="83" name="Google Shape;83;p10"/>
          <p:cNvSpPr txBox="1"/>
          <p:nvPr>
            <p:ph idx="2" type="body"/>
          </p:nvPr>
        </p:nvSpPr>
        <p:spPr>
          <a:xfrm>
            <a:off x="508001" y="2777069"/>
            <a:ext cx="2890800" cy="2584500"/>
          </a:xfrm>
          <a:prstGeom prst="rect">
            <a:avLst/>
          </a:prstGeom>
          <a:noFill/>
          <a:ln>
            <a:noFill/>
          </a:ln>
        </p:spPr>
        <p:txBody>
          <a:bodyPr anchorCtr="0" anchor="t" bIns="45700" lIns="91425" spcFirstLastPara="1" rIns="91425" wrap="square" tIns="45700">
            <a:normAutofit/>
          </a:bodyPr>
          <a:lstStyle>
            <a:lvl1pPr indent="-228600" lvl="0" marL="457200" algn="l">
              <a:spcBef>
                <a:spcPts val="750"/>
              </a:spcBef>
              <a:spcAft>
                <a:spcPts val="0"/>
              </a:spcAft>
              <a:buSzPts val="840"/>
              <a:buNone/>
              <a:defRPr sz="1050"/>
            </a:lvl1pPr>
            <a:lvl2pPr indent="-228600" lvl="1" marL="914400" algn="l">
              <a:spcBef>
                <a:spcPts val="750"/>
              </a:spcBef>
              <a:spcAft>
                <a:spcPts val="0"/>
              </a:spcAft>
              <a:buSzPts val="840"/>
              <a:buNone/>
              <a:defRPr sz="1050"/>
            </a:lvl2pPr>
            <a:lvl3pPr indent="-228600" lvl="2" marL="1371600" algn="l">
              <a:spcBef>
                <a:spcPts val="750"/>
              </a:spcBef>
              <a:spcAft>
                <a:spcPts val="0"/>
              </a:spcAft>
              <a:buSzPts val="720"/>
              <a:buNone/>
              <a:defRPr sz="900"/>
            </a:lvl3pPr>
            <a:lvl4pPr indent="-228600" lvl="3" marL="1828800" algn="l">
              <a:spcBef>
                <a:spcPts val="750"/>
              </a:spcBef>
              <a:spcAft>
                <a:spcPts val="0"/>
              </a:spcAft>
              <a:buSzPts val="600"/>
              <a:buNone/>
              <a:defRPr sz="750"/>
            </a:lvl4pPr>
            <a:lvl5pPr indent="-228600" lvl="4" marL="2286000" algn="l">
              <a:spcBef>
                <a:spcPts val="750"/>
              </a:spcBef>
              <a:spcAft>
                <a:spcPts val="0"/>
              </a:spcAft>
              <a:buSzPts val="600"/>
              <a:buNone/>
              <a:defRPr sz="750"/>
            </a:lvl5pPr>
            <a:lvl6pPr indent="-228600" lvl="5" marL="2743200" algn="l">
              <a:spcBef>
                <a:spcPts val="750"/>
              </a:spcBef>
              <a:spcAft>
                <a:spcPts val="0"/>
              </a:spcAft>
              <a:buSzPts val="600"/>
              <a:buNone/>
              <a:defRPr sz="750"/>
            </a:lvl6pPr>
            <a:lvl7pPr indent="-228600" lvl="6" marL="3200400" algn="l">
              <a:spcBef>
                <a:spcPts val="750"/>
              </a:spcBef>
              <a:spcAft>
                <a:spcPts val="0"/>
              </a:spcAft>
              <a:buSzPts val="600"/>
              <a:buNone/>
              <a:defRPr sz="750"/>
            </a:lvl7pPr>
            <a:lvl8pPr indent="-228600" lvl="7" marL="3657600" algn="l">
              <a:spcBef>
                <a:spcPts val="750"/>
              </a:spcBef>
              <a:spcAft>
                <a:spcPts val="0"/>
              </a:spcAft>
              <a:buSzPts val="600"/>
              <a:buNone/>
              <a:defRPr sz="750"/>
            </a:lvl8pPr>
            <a:lvl9pPr indent="-228600" lvl="8" marL="4114800" algn="l">
              <a:spcBef>
                <a:spcPts val="750"/>
              </a:spcBef>
              <a:spcAft>
                <a:spcPts val="0"/>
              </a:spcAft>
              <a:buSzPts val="600"/>
              <a:buNone/>
              <a:defRPr sz="750"/>
            </a:lvl9pPr>
          </a:lstStyle>
          <a:p/>
        </p:txBody>
      </p:sp>
      <p:sp>
        <p:nvSpPr>
          <p:cNvPr id="84" name="Google Shape;84;p10"/>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0"/>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0"/>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600"/>
              <a:buNone/>
              <a:defRPr/>
            </a:lvl1pPr>
            <a:lvl2pPr indent="0" lvl="1" marL="0" algn="r">
              <a:lnSpc>
                <a:spcPct val="100000"/>
              </a:lnSpc>
              <a:spcBef>
                <a:spcPts val="0"/>
              </a:spcBef>
              <a:spcAft>
                <a:spcPts val="0"/>
              </a:spcAft>
              <a:buSzPts val="600"/>
              <a:buNone/>
              <a:defRPr/>
            </a:lvl2pPr>
            <a:lvl3pPr indent="0" lvl="2" marL="0" algn="r">
              <a:lnSpc>
                <a:spcPct val="100000"/>
              </a:lnSpc>
              <a:spcBef>
                <a:spcPts val="0"/>
              </a:spcBef>
              <a:spcAft>
                <a:spcPts val="0"/>
              </a:spcAft>
              <a:buSzPts val="600"/>
              <a:buNone/>
              <a:defRPr/>
            </a:lvl3pPr>
            <a:lvl4pPr indent="0" lvl="3" marL="0" algn="r">
              <a:lnSpc>
                <a:spcPct val="100000"/>
              </a:lnSpc>
              <a:spcBef>
                <a:spcPts val="0"/>
              </a:spcBef>
              <a:spcAft>
                <a:spcPts val="0"/>
              </a:spcAft>
              <a:buSzPts val="600"/>
              <a:buNone/>
              <a:defRPr/>
            </a:lvl4pPr>
            <a:lvl5pPr indent="0" lvl="4" marL="0" algn="r">
              <a:lnSpc>
                <a:spcPct val="100000"/>
              </a:lnSpc>
              <a:spcBef>
                <a:spcPts val="0"/>
              </a:spcBef>
              <a:spcAft>
                <a:spcPts val="0"/>
              </a:spcAft>
              <a:buSzPts val="600"/>
              <a:buNone/>
              <a:defRPr/>
            </a:lvl5pPr>
            <a:lvl6pPr indent="0" lvl="5" marL="0" algn="r">
              <a:lnSpc>
                <a:spcPct val="100000"/>
              </a:lnSpc>
              <a:spcBef>
                <a:spcPts val="0"/>
              </a:spcBef>
              <a:spcAft>
                <a:spcPts val="0"/>
              </a:spcAft>
              <a:buSzPts val="600"/>
              <a:buNone/>
              <a:defRPr/>
            </a:lvl6pPr>
            <a:lvl7pPr indent="0" lvl="6" marL="0" algn="r">
              <a:lnSpc>
                <a:spcPct val="100000"/>
              </a:lnSpc>
              <a:spcBef>
                <a:spcPts val="0"/>
              </a:spcBef>
              <a:spcAft>
                <a:spcPts val="0"/>
              </a:spcAft>
              <a:buSzPts val="600"/>
              <a:buNone/>
              <a:defRPr/>
            </a:lvl7pPr>
            <a:lvl8pPr indent="0" lvl="7" marL="0" algn="r">
              <a:lnSpc>
                <a:spcPct val="100000"/>
              </a:lnSpc>
              <a:spcBef>
                <a:spcPts val="0"/>
              </a:spcBef>
              <a:spcAft>
                <a:spcPts val="0"/>
              </a:spcAft>
              <a:buSzPts val="600"/>
              <a:buNone/>
              <a:defRPr/>
            </a:lvl8pPr>
            <a:lvl9pPr indent="0" lvl="8" marL="0" algn="r">
              <a:lnSpc>
                <a:spcPct val="100000"/>
              </a:lnSpc>
              <a:spcBef>
                <a:spcPts val="0"/>
              </a:spcBef>
              <a:spcAft>
                <a:spcPts val="0"/>
              </a:spcAft>
              <a:buSzPts val="6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0" y="-8467"/>
            <a:ext cx="9144100" cy="6866580"/>
            <a:chOff x="0" y="-8467"/>
            <a:chExt cx="12192133" cy="6866580"/>
          </a:xfrm>
        </p:grpSpPr>
        <p:cxnSp>
          <p:nvCxnSpPr>
            <p:cNvPr id="7" name="Google Shape;7;p1"/>
            <p:cNvCxnSpPr/>
            <p:nvPr/>
          </p:nvCxnSpPr>
          <p:spPr>
            <a:xfrm>
              <a:off x="9371012" y="0"/>
              <a:ext cx="1219200" cy="6858000"/>
            </a:xfrm>
            <a:prstGeom prst="straightConnector1">
              <a:avLst/>
            </a:prstGeom>
            <a:noFill/>
            <a:ln cap="flat" cmpd="sng" w="9525">
              <a:solidFill>
                <a:srgbClr val="BFBFBF"/>
              </a:solidFill>
              <a:prstDash val="solid"/>
              <a:round/>
              <a:headEnd len="sm" w="sm" type="none"/>
              <a:tailEnd len="sm" w="sm" type="none"/>
            </a:ln>
          </p:spPr>
        </p:cxnSp>
        <p:cxnSp>
          <p:nvCxnSpPr>
            <p:cNvPr id="8" name="Google Shape;8;p1"/>
            <p:cNvCxnSpPr/>
            <p:nvPr/>
          </p:nvCxnSpPr>
          <p:spPr>
            <a:xfrm flipH="1">
              <a:off x="7425125" y="3681413"/>
              <a:ext cx="4763700" cy="3176700"/>
            </a:xfrm>
            <a:prstGeom prst="straightConnector1">
              <a:avLst/>
            </a:prstGeom>
            <a:noFill/>
            <a:ln cap="flat" cmpd="sng" w="9525">
              <a:solidFill>
                <a:srgbClr val="D8D8D8"/>
              </a:solidFill>
              <a:prstDash val="solid"/>
              <a:round/>
              <a:headEnd len="sm" w="sm" type="none"/>
              <a:tailEnd len="sm" w="sm" type="none"/>
            </a:ln>
          </p:spPr>
        </p:cxnSp>
        <p:sp>
          <p:nvSpPr>
            <p:cNvPr id="9" name="Google Shape;9;p1"/>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0" name="Google Shape;10;p1"/>
            <p:cNvSpPr/>
            <p:nvPr/>
          </p:nvSpPr>
          <p:spPr>
            <a:xfrm>
              <a:off x="9603442" y="-8467"/>
              <a:ext cx="258617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
            <p:cNvSpPr/>
            <p:nvPr/>
          </p:nvSpPr>
          <p:spPr>
            <a:xfrm>
              <a:off x="8932333" y="3048000"/>
              <a:ext cx="3259800" cy="3810000"/>
            </a:xfrm>
            <a:prstGeom prst="triangle">
              <a:avLst>
                <a:gd fmla="val 100000" name="adj"/>
              </a:avLst>
            </a:prstGeom>
            <a:solidFill>
              <a:schemeClr val="accent2">
                <a:alpha val="71764"/>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p:nvPr/>
          </p:nvSpPr>
          <p:spPr>
            <a:xfrm>
              <a:off x="9334500" y="-8467"/>
              <a:ext cx="2850868"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3F7818">
                <a:alpha val="69803"/>
              </a:srgbClr>
            </a:solidFill>
            <a:ln>
              <a:noFill/>
            </a:ln>
          </p:spPr>
        </p:sp>
        <p:sp>
          <p:nvSpPr>
            <p:cNvPr id="13" name="Google Shape;13;p1"/>
            <p:cNvSpPr/>
            <p:nvPr/>
          </p:nvSpPr>
          <p:spPr>
            <a:xfrm>
              <a:off x="10898730" y="-8467"/>
              <a:ext cx="1290094" cy="6858000"/>
            </a:xfrm>
            <a:custGeom>
              <a:rect b="b" l="l" r="r" t="t"/>
              <a:pathLst>
                <a:path extrusionOk="0" h="6858000" w="1290094">
                  <a:moveTo>
                    <a:pt x="1019735" y="0"/>
                  </a:moveTo>
                  <a:lnTo>
                    <a:pt x="1290094" y="0"/>
                  </a:lnTo>
                  <a:lnTo>
                    <a:pt x="1290094" y="6858000"/>
                  </a:lnTo>
                  <a:lnTo>
                    <a:pt x="0" y="6858000"/>
                  </a:lnTo>
                  <a:lnTo>
                    <a:pt x="1019735" y="0"/>
                  </a:lnTo>
                  <a:close/>
                </a:path>
              </a:pathLst>
            </a:custGeom>
            <a:solidFill>
              <a:srgbClr val="BFE471">
                <a:alpha val="69803"/>
              </a:srgbClr>
            </a:solidFill>
            <a:ln>
              <a:noFill/>
            </a:ln>
          </p:spPr>
        </p:sp>
        <p:sp>
          <p:nvSpPr>
            <p:cNvPr id="14" name="Google Shape;14;p1"/>
            <p:cNvSpPr/>
            <p:nvPr/>
          </p:nvSpPr>
          <p:spPr>
            <a:xfrm>
              <a:off x="10938999" y="-8467"/>
              <a:ext cx="1249825" cy="6858000"/>
            </a:xfrm>
            <a:custGeom>
              <a:rect b="b" l="l" r="r" t="t"/>
              <a:pathLst>
                <a:path extrusionOk="0" h="6858000" w="1249825">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5" name="Google Shape;15;p1"/>
            <p:cNvSpPr/>
            <p:nvPr/>
          </p:nvSpPr>
          <p:spPr>
            <a:xfrm>
              <a:off x="10371666" y="3589867"/>
              <a:ext cx="1817100" cy="3268200"/>
            </a:xfrm>
            <a:prstGeom prst="triangle">
              <a:avLst>
                <a:gd fmla="val 100000" name="adj"/>
              </a:avLst>
            </a:prstGeom>
            <a:solidFill>
              <a:schemeClr val="accent1">
                <a:alpha val="8000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
            <p:cNvSpPr/>
            <p:nvPr/>
          </p:nvSpPr>
          <p:spPr>
            <a:xfrm>
              <a:off x="0" y="4013200"/>
              <a:ext cx="448800" cy="2844900"/>
            </a:xfrm>
            <a:prstGeom prst="triangle">
              <a:avLst>
                <a:gd fmla="val 0" name="adj"/>
              </a:avLst>
            </a:prstGeom>
            <a:solidFill>
              <a:schemeClr val="accent1">
                <a:alpha val="84705"/>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
          <p:cNvSpPr txBox="1"/>
          <p:nvPr>
            <p:ph type="title"/>
          </p:nvPr>
        </p:nvSpPr>
        <p:spPr>
          <a:xfrm>
            <a:off x="508001" y="609600"/>
            <a:ext cx="6447600" cy="13209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2700"/>
              <a:buFont typeface="Trebuchet MS"/>
              <a:buNone/>
              <a:defRPr b="0" i="0" sz="27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
          <p:cNvSpPr txBox="1"/>
          <p:nvPr>
            <p:ph idx="1" type="body"/>
          </p:nvPr>
        </p:nvSpPr>
        <p:spPr>
          <a:xfrm>
            <a:off x="508001" y="2160589"/>
            <a:ext cx="6447600" cy="3880800"/>
          </a:xfrm>
          <a:prstGeom prst="rect">
            <a:avLst/>
          </a:prstGeom>
          <a:noFill/>
          <a:ln>
            <a:noFill/>
          </a:ln>
        </p:spPr>
        <p:txBody>
          <a:bodyPr anchorCtr="0" anchor="t" bIns="45700" lIns="91425" spcFirstLastPara="1" rIns="91425" wrap="square" tIns="45700">
            <a:normAutofit/>
          </a:bodyPr>
          <a:lstStyle>
            <a:lvl1pPr indent="-297180" lvl="0" marL="457200" marR="0" rtl="0" algn="l">
              <a:spcBef>
                <a:spcPts val="750"/>
              </a:spcBef>
              <a:spcAft>
                <a:spcPts val="0"/>
              </a:spcAft>
              <a:buClr>
                <a:schemeClr val="accent1"/>
              </a:buClr>
              <a:buSzPts val="1080"/>
              <a:buFont typeface="Noto Sans Symbols"/>
              <a:buChar char="►"/>
              <a:defRPr b="0" i="0" sz="1350" u="none" cap="none" strike="noStrike">
                <a:solidFill>
                  <a:srgbClr val="3F3F3F"/>
                </a:solidFill>
                <a:latin typeface="Trebuchet MS"/>
                <a:ea typeface="Trebuchet MS"/>
                <a:cs typeface="Trebuchet MS"/>
                <a:sym typeface="Trebuchet MS"/>
              </a:defRPr>
            </a:lvl1pPr>
            <a:lvl2pPr indent="-289560" lvl="1" marL="914400" marR="0" rtl="0" algn="l">
              <a:spcBef>
                <a:spcPts val="75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2pPr>
            <a:lvl3pPr indent="-281939" lvl="2" marL="1371600" marR="0" rtl="0" algn="l">
              <a:spcBef>
                <a:spcPts val="750"/>
              </a:spcBef>
              <a:spcAft>
                <a:spcPts val="0"/>
              </a:spcAft>
              <a:buClr>
                <a:schemeClr val="accent1"/>
              </a:buClr>
              <a:buSzPts val="840"/>
              <a:buFont typeface="Noto Sans Symbols"/>
              <a:buChar char="►"/>
              <a:defRPr b="0" i="0" sz="1050" u="none" cap="none" strike="noStrike">
                <a:solidFill>
                  <a:srgbClr val="3F3F3F"/>
                </a:solidFill>
                <a:latin typeface="Trebuchet MS"/>
                <a:ea typeface="Trebuchet MS"/>
                <a:cs typeface="Trebuchet MS"/>
                <a:sym typeface="Trebuchet MS"/>
              </a:defRPr>
            </a:lvl3pPr>
            <a:lvl4pPr indent="-274319" lvl="3" marL="1828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4pPr>
            <a:lvl5pPr indent="-274320" lvl="4" marL="22860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5pPr>
            <a:lvl6pPr indent="-274320" lvl="5" marL="27432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6pPr>
            <a:lvl7pPr indent="-274320" lvl="6" marL="32004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7pPr>
            <a:lvl8pPr indent="-274320" lvl="7" marL="36576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8pPr>
            <a:lvl9pPr indent="-274320" lvl="8" marL="4114800" marR="0" rtl="0" algn="l">
              <a:spcBef>
                <a:spcPts val="750"/>
              </a:spcBef>
              <a:spcAft>
                <a:spcPts val="0"/>
              </a:spcAft>
              <a:buClr>
                <a:schemeClr val="accent1"/>
              </a:buClr>
              <a:buSzPts val="720"/>
              <a:buFont typeface="Noto Sans Symbols"/>
              <a:buChar char="►"/>
              <a:defRPr b="0" i="0" sz="900" u="none" cap="none" strike="noStrike">
                <a:solidFill>
                  <a:srgbClr val="3F3F3F"/>
                </a:solidFill>
                <a:latin typeface="Trebuchet MS"/>
                <a:ea typeface="Trebuchet MS"/>
                <a:cs typeface="Trebuchet MS"/>
                <a:sym typeface="Trebuchet MS"/>
              </a:defRPr>
            </a:lvl9pPr>
          </a:lstStyle>
          <a:p/>
        </p:txBody>
      </p:sp>
      <p:sp>
        <p:nvSpPr>
          <p:cNvPr id="19" name="Google Shape;19;p1"/>
          <p:cNvSpPr txBox="1"/>
          <p:nvPr>
            <p:ph idx="10" type="dt"/>
          </p:nvPr>
        </p:nvSpPr>
        <p:spPr>
          <a:xfrm>
            <a:off x="5403850" y="6041363"/>
            <a:ext cx="684000" cy="3651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SzPts val="1400"/>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0" name="Google Shape;20;p1"/>
          <p:cNvSpPr txBox="1"/>
          <p:nvPr>
            <p:ph idx="11" type="ftr"/>
          </p:nvPr>
        </p:nvSpPr>
        <p:spPr>
          <a:xfrm>
            <a:off x="508001" y="6041363"/>
            <a:ext cx="472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SzPts val="1400"/>
              <a:buNone/>
              <a:defRPr b="0" i="0" sz="675"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21" name="Google Shape;21;p1"/>
          <p:cNvSpPr txBox="1"/>
          <p:nvPr>
            <p:ph idx="12" type="sldNum"/>
          </p:nvPr>
        </p:nvSpPr>
        <p:spPr>
          <a:xfrm>
            <a:off x="6442998" y="6041363"/>
            <a:ext cx="5124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675"/>
              <a:buFont typeface="Arial"/>
              <a:buNone/>
              <a:defRPr b="0" i="0" sz="675" u="none" cap="none" strike="noStrike">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colab.research.google.com/drive/1Ixp1w4U6fIaJ0OjxyqHi_x9xwiJfFuV9#scrollTo=jwal5TaQO675" TargetMode="External"/><Relationship Id="rId4" Type="http://schemas.openxmlformats.org/officeDocument/2006/relationships/hyperlink" Target="https://colab.research.google.com/drive/1Ixp1w4U6fIaJ0OjxyqHi_x9xwiJfFuV9#scrollTo=jwal5TaQO67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hyperlink" Target="https://colab.research.google.com/drive/1XaxE8JQuq8FDbA9XIVsiaiociA8Qrvd7#scrollTo=m56RUwGCZLHx" TargetMode="External"/><Relationship Id="rId5" Type="http://schemas.openxmlformats.org/officeDocument/2006/relationships/hyperlink" Target="https://colab.research.google.com/drive/1EgmHz1_M0OwRIfMAyuCYt830yKJr1a6h?usp=sharing#scrollTo=eaWKXKbINfS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hyperlink" Target="https://colab.research.google.com/drive/1EgmHz1_M0OwRIfMAyuCYt830yKJr1a6h?usp=sharing#scrollTo=HOnM6eM5N1V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www.canva.com/design/DAF_Usg9KzY/DYz0weyj8sWWSuUbtI_mQA/edit" TargetMode="External"/><Relationship Id="rId4" Type="http://schemas.openxmlformats.org/officeDocument/2006/relationships/hyperlink" Target="http://drive.google.com/file/d/1iTZmUoGkEd03c1EY5S3k86rmyuL7SEAW/view" TargetMode="External"/><Relationship Id="rId5" Type="http://schemas.openxmlformats.org/officeDocument/2006/relationships/image" Target="../media/image2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hyperlink" Target="https://drive.google.com/file/d/1ri7RU5bFNMjMIH4EFCo2Jpf0ZGtDVXZA/view?usp=sharing" TargetMode="Externa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6" name="Shape 146"/>
        <p:cNvGrpSpPr/>
        <p:nvPr/>
      </p:nvGrpSpPr>
      <p:grpSpPr>
        <a:xfrm>
          <a:off x="0" y="0"/>
          <a:ext cx="0" cy="0"/>
          <a:chOff x="0" y="0"/>
          <a:chExt cx="0" cy="0"/>
        </a:xfrm>
      </p:grpSpPr>
      <p:sp>
        <p:nvSpPr>
          <p:cNvPr id="147" name="Google Shape;147;p19"/>
          <p:cNvSpPr txBox="1"/>
          <p:nvPr/>
        </p:nvSpPr>
        <p:spPr>
          <a:xfrm>
            <a:off x="0" y="-58500"/>
            <a:ext cx="11449500" cy="461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t/>
            </a:r>
            <a:endParaRPr b="1" sz="2400">
              <a:solidFill>
                <a:srgbClr val="FF0000"/>
              </a:solidFill>
              <a:highlight>
                <a:schemeClr val="lt1"/>
              </a:highlight>
              <a:latin typeface="Times New Roman"/>
              <a:ea typeface="Times New Roman"/>
              <a:cs typeface="Times New Roman"/>
              <a:sym typeface="Times New Roman"/>
            </a:endParaRPr>
          </a:p>
        </p:txBody>
      </p:sp>
      <p:sp>
        <p:nvSpPr>
          <p:cNvPr id="148" name="Google Shape;148;p19"/>
          <p:cNvSpPr txBox="1"/>
          <p:nvPr/>
        </p:nvSpPr>
        <p:spPr>
          <a:xfrm>
            <a:off x="927275" y="2956375"/>
            <a:ext cx="6737400" cy="13233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1850">
              <a:solidFill>
                <a:srgbClr val="000000"/>
              </a:solidFill>
            </a:endParaRPr>
          </a:p>
          <a:p>
            <a:pPr indent="0" lvl="0" marL="0" rtl="0" algn="ctr">
              <a:spcBef>
                <a:spcPts val="0"/>
              </a:spcBef>
              <a:spcAft>
                <a:spcPts val="0"/>
              </a:spcAft>
              <a:buNone/>
            </a:pPr>
            <a:r>
              <a:t/>
            </a:r>
            <a:endParaRPr b="1" sz="1850">
              <a:solidFill>
                <a:srgbClr val="000000"/>
              </a:solidFill>
            </a:endParaRPr>
          </a:p>
          <a:p>
            <a:pPr indent="0" lvl="0" marL="0" rtl="0" algn="ctr">
              <a:spcBef>
                <a:spcPts val="0"/>
              </a:spcBef>
              <a:spcAft>
                <a:spcPts val="0"/>
              </a:spcAft>
              <a:buNone/>
            </a:pPr>
            <a:r>
              <a:t/>
            </a:r>
            <a:endParaRPr b="1" sz="1850">
              <a:solidFill>
                <a:srgbClr val="000000"/>
              </a:solidFill>
            </a:endParaRPr>
          </a:p>
          <a:p>
            <a:pPr indent="0" lvl="0" marL="0" rtl="0" algn="ctr">
              <a:spcBef>
                <a:spcPts val="0"/>
              </a:spcBef>
              <a:spcAft>
                <a:spcPts val="0"/>
              </a:spcAft>
              <a:buNone/>
            </a:pPr>
            <a:r>
              <a:t/>
            </a:r>
            <a:endParaRPr b="1" sz="2050"/>
          </a:p>
          <a:p>
            <a:pPr indent="0" lvl="0" marL="0" rtl="0" algn="ctr">
              <a:spcBef>
                <a:spcPts val="0"/>
              </a:spcBef>
              <a:spcAft>
                <a:spcPts val="0"/>
              </a:spcAft>
              <a:buNone/>
            </a:pPr>
            <a:br>
              <a:rPr b="1" lang="en-US" sz="1850">
                <a:solidFill>
                  <a:srgbClr val="000000"/>
                </a:solidFill>
              </a:rPr>
            </a:br>
            <a:r>
              <a:rPr b="1" lang="en-US" sz="2050">
                <a:solidFill>
                  <a:schemeClr val="accent2"/>
                </a:solidFill>
              </a:rPr>
              <a:t>AI-Driven Document Intelligence: A Comprehensive Approach to Classification, Q&amp;A Handling, and Fraud Detection</a:t>
            </a:r>
            <a:endParaRPr b="1" sz="2050">
              <a:solidFill>
                <a:schemeClr val="accent2"/>
              </a:solidFill>
            </a:endParaRPr>
          </a:p>
        </p:txBody>
      </p:sp>
      <p:sp>
        <p:nvSpPr>
          <p:cNvPr id="149" name="Google Shape;149;p19"/>
          <p:cNvSpPr txBox="1"/>
          <p:nvPr/>
        </p:nvSpPr>
        <p:spPr>
          <a:xfrm>
            <a:off x="442550" y="4563050"/>
            <a:ext cx="4112100" cy="1857600"/>
          </a:xfrm>
          <a:prstGeom prst="rect">
            <a:avLst/>
          </a:prstGeom>
          <a:noFill/>
          <a:ln>
            <a:noFill/>
          </a:ln>
        </p:spPr>
        <p:txBody>
          <a:bodyPr anchorCtr="0" anchor="t" bIns="91425" lIns="91425" spcFirstLastPara="1" rIns="91425" wrap="square" tIns="91425">
            <a:noAutofit/>
          </a:bodyPr>
          <a:lstStyle/>
          <a:p>
            <a:pPr indent="0" lvl="0" marL="12700" marR="12700" rtl="0" algn="l">
              <a:lnSpc>
                <a:spcPct val="135000"/>
              </a:lnSpc>
              <a:spcBef>
                <a:spcPts val="100"/>
              </a:spcBef>
              <a:spcAft>
                <a:spcPts val="0"/>
              </a:spcAft>
              <a:buNone/>
            </a:pPr>
            <a:r>
              <a:rPr b="1" lang="en-US" sz="1800">
                <a:solidFill>
                  <a:srgbClr val="000000"/>
                </a:solidFill>
                <a:latin typeface="Times New Roman"/>
                <a:ea typeface="Times New Roman"/>
                <a:cs typeface="Times New Roman"/>
                <a:sym typeface="Times New Roman"/>
              </a:rPr>
              <a:t>Submitted By:  Group 1</a:t>
            </a:r>
            <a:endParaRPr b="1" sz="1800">
              <a:latin typeface="Times New Roman"/>
              <a:ea typeface="Times New Roman"/>
              <a:cs typeface="Times New Roman"/>
              <a:sym typeface="Times New Roman"/>
            </a:endParaRPr>
          </a:p>
          <a:p>
            <a:pPr indent="0" lvl="0" marL="12700" marR="12700" rtl="0" algn="l">
              <a:lnSpc>
                <a:spcPct val="115000"/>
              </a:lnSpc>
              <a:spcBef>
                <a:spcPts val="100"/>
              </a:spcBef>
              <a:spcAft>
                <a:spcPts val="0"/>
              </a:spcAft>
              <a:buNone/>
            </a:pPr>
            <a:r>
              <a:rPr lang="en-US" sz="1800">
                <a:solidFill>
                  <a:schemeClr val="dk1"/>
                </a:solidFill>
                <a:latin typeface="Times New Roman"/>
                <a:ea typeface="Times New Roman"/>
                <a:cs typeface="Times New Roman"/>
                <a:sym typeface="Times New Roman"/>
              </a:rPr>
              <a:t>Shambhavi Rai 	00901172020</a:t>
            </a:r>
            <a:endParaRPr sz="1800">
              <a:solidFill>
                <a:schemeClr val="dk1"/>
              </a:solidFill>
              <a:latin typeface="Times New Roman"/>
              <a:ea typeface="Times New Roman"/>
              <a:cs typeface="Times New Roman"/>
              <a:sym typeface="Times New Roman"/>
            </a:endParaRPr>
          </a:p>
          <a:p>
            <a:pPr indent="0" lvl="0" marL="12700" marR="12700" rtl="0" algn="l">
              <a:lnSpc>
                <a:spcPct val="115000"/>
              </a:lnSpc>
              <a:spcBef>
                <a:spcPts val="100"/>
              </a:spcBef>
              <a:spcAft>
                <a:spcPts val="0"/>
              </a:spcAft>
              <a:buNone/>
            </a:pPr>
            <a:r>
              <a:rPr lang="en-US" sz="1800">
                <a:solidFill>
                  <a:srgbClr val="000000"/>
                </a:solidFill>
                <a:latin typeface="Times New Roman"/>
                <a:ea typeface="Times New Roman"/>
                <a:cs typeface="Times New Roman"/>
                <a:sym typeface="Times New Roman"/>
              </a:rPr>
              <a:t>Sonanshi Goel 	01601172020</a:t>
            </a:r>
            <a:endParaRPr sz="1800">
              <a:solidFill>
                <a:srgbClr val="000000"/>
              </a:solidFill>
              <a:latin typeface="Times New Roman"/>
              <a:ea typeface="Times New Roman"/>
              <a:cs typeface="Times New Roman"/>
              <a:sym typeface="Times New Roman"/>
            </a:endParaRPr>
          </a:p>
          <a:p>
            <a:pPr indent="0" lvl="0" marL="12700" marR="12700" rtl="0" algn="l">
              <a:lnSpc>
                <a:spcPct val="115000"/>
              </a:lnSpc>
              <a:spcBef>
                <a:spcPts val="100"/>
              </a:spcBef>
              <a:spcAft>
                <a:spcPts val="0"/>
              </a:spcAft>
              <a:buNone/>
            </a:pPr>
            <a:r>
              <a:rPr lang="en-US" sz="1800">
                <a:solidFill>
                  <a:srgbClr val="000000"/>
                </a:solidFill>
                <a:latin typeface="Times New Roman"/>
                <a:ea typeface="Times New Roman"/>
                <a:cs typeface="Times New Roman"/>
                <a:sym typeface="Times New Roman"/>
              </a:rPr>
              <a:t>Princy Singhal 	05101172020</a:t>
            </a:r>
            <a:endParaRPr sz="1800">
              <a:solidFill>
                <a:srgbClr val="000000"/>
              </a:solidFill>
              <a:latin typeface="Times New Roman"/>
              <a:ea typeface="Times New Roman"/>
              <a:cs typeface="Times New Roman"/>
              <a:sym typeface="Times New Roman"/>
            </a:endParaRPr>
          </a:p>
          <a:p>
            <a:pPr indent="0" lvl="0" marL="12700" marR="12700" rtl="0" algn="l">
              <a:lnSpc>
                <a:spcPct val="115000"/>
              </a:lnSpc>
              <a:spcBef>
                <a:spcPts val="100"/>
              </a:spcBef>
              <a:spcAft>
                <a:spcPts val="0"/>
              </a:spcAft>
              <a:buClr>
                <a:schemeClr val="dk1"/>
              </a:buClr>
              <a:buSzPts val="1100"/>
              <a:buFont typeface="Arial"/>
              <a:buNone/>
            </a:pPr>
            <a:r>
              <a:rPr lang="en-US" sz="1800">
                <a:solidFill>
                  <a:schemeClr val="dk1"/>
                </a:solidFill>
                <a:latin typeface="Times New Roman"/>
                <a:ea typeface="Times New Roman"/>
                <a:cs typeface="Times New Roman"/>
                <a:sym typeface="Times New Roman"/>
              </a:rPr>
              <a:t>Mehak Aggarwal 	03401172020</a:t>
            </a:r>
            <a:endParaRPr sz="1800">
              <a:solidFill>
                <a:schemeClr val="dk1"/>
              </a:solidFill>
              <a:latin typeface="Times New Roman"/>
              <a:ea typeface="Times New Roman"/>
              <a:cs typeface="Times New Roman"/>
              <a:sym typeface="Times New Roman"/>
            </a:endParaRPr>
          </a:p>
          <a:p>
            <a:pPr indent="0" lvl="0" marL="12700" marR="12700" rtl="0" algn="l">
              <a:lnSpc>
                <a:spcPct val="115000"/>
              </a:lnSpc>
              <a:spcBef>
                <a:spcPts val="100"/>
              </a:spcBef>
              <a:spcAft>
                <a:spcPts val="0"/>
              </a:spcAft>
              <a:buNone/>
            </a:pPr>
            <a:r>
              <a:rPr lang="en-US" sz="1800">
                <a:solidFill>
                  <a:srgbClr val="000000"/>
                </a:solidFill>
                <a:latin typeface="Times New Roman"/>
                <a:ea typeface="Times New Roman"/>
                <a:cs typeface="Times New Roman"/>
                <a:sym typeface="Times New Roman"/>
              </a:rPr>
              <a:t>Kanika Kanojia 	06301172020</a:t>
            </a:r>
            <a:endParaRPr sz="1800">
              <a:solidFill>
                <a:srgbClr val="000000"/>
              </a:solidFill>
              <a:latin typeface="Times New Roman"/>
              <a:ea typeface="Times New Roman"/>
              <a:cs typeface="Times New Roman"/>
              <a:sym typeface="Times New Roman"/>
            </a:endParaRPr>
          </a:p>
          <a:p>
            <a:pPr indent="0" lvl="0" marL="0" rtl="0" algn="l">
              <a:lnSpc>
                <a:spcPct val="135000"/>
              </a:lnSpc>
              <a:spcBef>
                <a:spcPts val="0"/>
              </a:spcBef>
              <a:spcAft>
                <a:spcPts val="0"/>
              </a:spcAft>
              <a:buNone/>
            </a:pPr>
            <a:r>
              <a:t/>
            </a:r>
            <a:endParaRPr b="1" sz="1800">
              <a:solidFill>
                <a:srgbClr val="000000"/>
              </a:solidFill>
              <a:latin typeface="Times New Roman"/>
              <a:ea typeface="Times New Roman"/>
              <a:cs typeface="Times New Roman"/>
              <a:sym typeface="Times New Roman"/>
            </a:endParaRPr>
          </a:p>
        </p:txBody>
      </p:sp>
      <p:sp>
        <p:nvSpPr>
          <p:cNvPr id="150" name="Google Shape;150;p19"/>
          <p:cNvSpPr txBox="1"/>
          <p:nvPr/>
        </p:nvSpPr>
        <p:spPr>
          <a:xfrm>
            <a:off x="5507701" y="4563051"/>
            <a:ext cx="3567900" cy="1921500"/>
          </a:xfrm>
          <a:prstGeom prst="rect">
            <a:avLst/>
          </a:prstGeom>
          <a:noFill/>
          <a:ln>
            <a:noFill/>
          </a:ln>
        </p:spPr>
        <p:txBody>
          <a:bodyPr anchorCtr="0" anchor="t" bIns="91425" lIns="91425" spcFirstLastPara="1" rIns="91425" wrap="square" tIns="91425">
            <a:noAutofit/>
          </a:bodyPr>
          <a:lstStyle/>
          <a:p>
            <a:pPr indent="0" lvl="0" marL="12700" marR="0" rtl="0" algn="l">
              <a:lnSpc>
                <a:spcPct val="115000"/>
              </a:lnSpc>
              <a:spcBef>
                <a:spcPts val="100"/>
              </a:spcBef>
              <a:spcAft>
                <a:spcPts val="0"/>
              </a:spcAft>
              <a:buClr>
                <a:srgbClr val="000000"/>
              </a:buClr>
              <a:buSzPts val="1400"/>
              <a:buFont typeface="Arial"/>
              <a:buNone/>
            </a:pPr>
            <a:r>
              <a:rPr b="1" i="0" lang="en-US" sz="1800" u="none" cap="none" strike="noStrike">
                <a:solidFill>
                  <a:srgbClr val="000000"/>
                </a:solidFill>
                <a:latin typeface="Times New Roman"/>
                <a:ea typeface="Times New Roman"/>
                <a:cs typeface="Times New Roman"/>
                <a:sym typeface="Times New Roman"/>
              </a:rPr>
              <a:t>Supervisor :</a:t>
            </a:r>
            <a:endParaRPr b="1" i="0" sz="1800" u="none" cap="none" strike="noStrike">
              <a:solidFill>
                <a:srgbClr val="000000"/>
              </a:solidFill>
              <a:latin typeface="Times New Roman"/>
              <a:ea typeface="Times New Roman"/>
              <a:cs typeface="Times New Roman"/>
              <a:sym typeface="Times New Roman"/>
            </a:endParaRPr>
          </a:p>
          <a:p>
            <a:pPr indent="0" lvl="0" marL="12700" marR="304800" rtl="0" algn="l">
              <a:lnSpc>
                <a:spcPct val="115000"/>
              </a:lnSpc>
              <a:spcBef>
                <a:spcPts val="0"/>
              </a:spcBef>
              <a:spcAft>
                <a:spcPts val="0"/>
              </a:spcAft>
              <a:buClr>
                <a:srgbClr val="000000"/>
              </a:buClr>
              <a:buSzPts val="1400"/>
              <a:buFont typeface="Arial"/>
              <a:buNone/>
            </a:pPr>
            <a:r>
              <a:rPr lang="en-US" sz="1800">
                <a:solidFill>
                  <a:srgbClr val="000000"/>
                </a:solidFill>
                <a:latin typeface="Times New Roman"/>
                <a:ea typeface="Times New Roman"/>
                <a:cs typeface="Times New Roman"/>
                <a:sym typeface="Times New Roman"/>
              </a:rPr>
              <a:t>Ms. Ritika Kumari</a:t>
            </a:r>
            <a:endParaRPr i="0" sz="1800" u="none" cap="none" strike="noStrike">
              <a:solidFill>
                <a:srgbClr val="000000"/>
              </a:solidFill>
              <a:latin typeface="Times New Roman"/>
              <a:ea typeface="Times New Roman"/>
              <a:cs typeface="Times New Roman"/>
              <a:sym typeface="Times New Roman"/>
            </a:endParaRPr>
          </a:p>
          <a:p>
            <a:pPr indent="0" lvl="0" marL="12700" marR="304800" rtl="0" algn="l">
              <a:lnSpc>
                <a:spcPct val="115000"/>
              </a:lnSpc>
              <a:spcBef>
                <a:spcPts val="0"/>
              </a:spcBef>
              <a:spcAft>
                <a:spcPts val="0"/>
              </a:spcAft>
              <a:buClr>
                <a:srgbClr val="000000"/>
              </a:buClr>
              <a:buSzPts val="1400"/>
              <a:buFont typeface="Arial"/>
              <a:buNone/>
            </a:pPr>
            <a:r>
              <a:rPr lang="en-US" sz="1800">
                <a:solidFill>
                  <a:srgbClr val="000000"/>
                </a:solidFill>
                <a:latin typeface="Times New Roman"/>
                <a:ea typeface="Times New Roman"/>
                <a:cs typeface="Times New Roman"/>
                <a:sym typeface="Times New Roman"/>
              </a:rPr>
              <a:t>Assistant professor</a:t>
            </a:r>
            <a:endParaRPr i="0" sz="1800" u="none" cap="none" strike="noStrike">
              <a:solidFill>
                <a:srgbClr val="000000"/>
              </a:solidFill>
              <a:latin typeface="Times New Roman"/>
              <a:ea typeface="Times New Roman"/>
              <a:cs typeface="Times New Roman"/>
              <a:sym typeface="Times New Roman"/>
            </a:endParaRPr>
          </a:p>
          <a:p>
            <a:pPr indent="0" lvl="0" marL="12700" marR="0" rtl="0" algn="l">
              <a:lnSpc>
                <a:spcPct val="115000"/>
              </a:lnSpc>
              <a:spcBef>
                <a:spcPts val="0"/>
              </a:spcBef>
              <a:spcAft>
                <a:spcPts val="0"/>
              </a:spcAft>
              <a:buClr>
                <a:srgbClr val="000000"/>
              </a:buClr>
              <a:buSzPts val="1400"/>
              <a:buFont typeface="Arial"/>
              <a:buNone/>
            </a:pPr>
            <a:r>
              <a:rPr i="0" lang="en-US" sz="1800" u="none" cap="none" strike="noStrike">
                <a:solidFill>
                  <a:srgbClr val="000000"/>
                </a:solidFill>
                <a:latin typeface="Times New Roman"/>
                <a:ea typeface="Times New Roman"/>
                <a:cs typeface="Times New Roman"/>
                <a:sym typeface="Times New Roman"/>
              </a:rPr>
              <a:t>AI &amp; DS Dept.</a:t>
            </a:r>
            <a:endParaRPr i="0" sz="180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200"/>
              <a:buFont typeface="Arial"/>
              <a:buNone/>
            </a:pPr>
            <a:r>
              <a:t/>
            </a:r>
            <a:endParaRPr i="0" sz="1800" u="none" cap="none" strike="noStrike">
              <a:solidFill>
                <a:srgbClr val="000000"/>
              </a:solidFill>
              <a:latin typeface="Times New Roman"/>
              <a:ea typeface="Times New Roman"/>
              <a:cs typeface="Times New Roman"/>
              <a:sym typeface="Times New Roman"/>
            </a:endParaRPr>
          </a:p>
        </p:txBody>
      </p:sp>
      <p:sp>
        <p:nvSpPr>
          <p:cNvPr id="151" name="Google Shape;151;p19"/>
          <p:cNvSpPr/>
          <p:nvPr/>
        </p:nvSpPr>
        <p:spPr>
          <a:xfrm>
            <a:off x="442550" y="346875"/>
            <a:ext cx="74337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b="1" i="0" lang="en-US" sz="1400" u="none" cap="none" strike="noStrike">
                <a:solidFill>
                  <a:srgbClr val="000000"/>
                </a:solidFill>
                <a:latin typeface="Arial"/>
                <a:ea typeface="Arial"/>
                <a:cs typeface="Arial"/>
                <a:sym typeface="Arial"/>
              </a:rPr>
              <a:t>Department of Artificial Intelligence and Data Sciences</a:t>
            </a:r>
            <a:endParaRPr b="1" i="0" sz="1400" u="none" cap="none" strike="noStrike">
              <a:solidFill>
                <a:srgbClr val="000000"/>
              </a:solidFill>
              <a:latin typeface="Arial"/>
              <a:ea typeface="Arial"/>
              <a:cs typeface="Arial"/>
              <a:sym typeface="Arial"/>
            </a:endParaRPr>
          </a:p>
        </p:txBody>
      </p:sp>
      <p:pic>
        <p:nvPicPr>
          <p:cNvPr id="152" name="Google Shape;152;p19"/>
          <p:cNvPicPr preferRelativeResize="0"/>
          <p:nvPr/>
        </p:nvPicPr>
        <p:blipFill rotWithShape="1">
          <a:blip r:embed="rId3">
            <a:alphaModFix/>
          </a:blip>
          <a:srcRect b="0" l="0" r="0" t="0"/>
          <a:stretch/>
        </p:blipFill>
        <p:spPr>
          <a:xfrm>
            <a:off x="3403111" y="856628"/>
            <a:ext cx="1785728" cy="164631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p:nvPr/>
        </p:nvSpPr>
        <p:spPr>
          <a:xfrm>
            <a:off x="482450" y="237475"/>
            <a:ext cx="6498600" cy="6786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2400">
                <a:solidFill>
                  <a:schemeClr val="accent1"/>
                </a:solidFill>
                <a:latin typeface="Times New Roman"/>
                <a:ea typeface="Times New Roman"/>
                <a:cs typeface="Times New Roman"/>
                <a:sym typeface="Times New Roman"/>
              </a:rPr>
              <a:t>EXPERIMENTAL RESULTS</a:t>
            </a:r>
            <a:endParaRPr b="1" sz="2400">
              <a:solidFill>
                <a:schemeClr val="accent1"/>
              </a:solidFill>
              <a:latin typeface="Trebuchet MS"/>
              <a:ea typeface="Trebuchet MS"/>
              <a:cs typeface="Trebuchet MS"/>
              <a:sym typeface="Trebuchet MS"/>
            </a:endParaRPr>
          </a:p>
        </p:txBody>
      </p:sp>
      <p:pic>
        <p:nvPicPr>
          <p:cNvPr id="210" name="Google Shape;210;p28"/>
          <p:cNvPicPr preferRelativeResize="0"/>
          <p:nvPr/>
        </p:nvPicPr>
        <p:blipFill>
          <a:blip r:embed="rId3">
            <a:alphaModFix/>
          </a:blip>
          <a:stretch>
            <a:fillRect/>
          </a:stretch>
        </p:blipFill>
        <p:spPr>
          <a:xfrm>
            <a:off x="482450" y="2362725"/>
            <a:ext cx="8558974" cy="1206950"/>
          </a:xfrm>
          <a:prstGeom prst="rect">
            <a:avLst/>
          </a:prstGeom>
          <a:noFill/>
          <a:ln>
            <a:noFill/>
          </a:ln>
        </p:spPr>
      </p:pic>
      <p:sp>
        <p:nvSpPr>
          <p:cNvPr id="211" name="Google Shape;211;p28"/>
          <p:cNvSpPr txBox="1"/>
          <p:nvPr/>
        </p:nvSpPr>
        <p:spPr>
          <a:xfrm>
            <a:off x="482450" y="1962525"/>
            <a:ext cx="367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highlight>
                  <a:srgbClr val="FFFFFF"/>
                </a:highlight>
              </a:rPr>
              <a:t>Comparison between LLM and BERT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9">
            <a:hlinkClick r:id="rId3"/>
          </p:cNvPr>
          <p:cNvSpPr txBox="1"/>
          <p:nvPr>
            <p:ph type="title"/>
          </p:nvPr>
        </p:nvSpPr>
        <p:spPr>
          <a:xfrm>
            <a:off x="34350" y="176631"/>
            <a:ext cx="8520600" cy="1017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US"/>
              <a:t> II) </a:t>
            </a:r>
            <a:r>
              <a:rPr b="1" lang="en-US" sz="2511"/>
              <a:t>SIMILAR TEMPLATE MATCHING ALGORITHM </a:t>
            </a:r>
            <a:endParaRPr b="1" sz="2511"/>
          </a:p>
          <a:p>
            <a:pPr indent="0" lvl="0" marL="0" rtl="0" algn="l">
              <a:spcBef>
                <a:spcPts val="0"/>
              </a:spcBef>
              <a:spcAft>
                <a:spcPts val="0"/>
              </a:spcAft>
              <a:buNone/>
            </a:pPr>
            <a:r>
              <a:rPr b="1" lang="en-US" sz="2400">
                <a:solidFill>
                  <a:srgbClr val="E06666"/>
                </a:solidFill>
              </a:rPr>
              <a:t>                       </a:t>
            </a:r>
            <a:endParaRPr b="1" sz="3000">
              <a:solidFill>
                <a:srgbClr val="E06666"/>
              </a:solidFill>
            </a:endParaRPr>
          </a:p>
          <a:p>
            <a:pPr indent="0" lvl="0" marL="0" rtl="0" algn="l">
              <a:spcBef>
                <a:spcPts val="0"/>
              </a:spcBef>
              <a:spcAft>
                <a:spcPts val="0"/>
              </a:spcAft>
              <a:buNone/>
            </a:pPr>
            <a:r>
              <a:t/>
            </a:r>
            <a:endParaRPr sz="1900"/>
          </a:p>
        </p:txBody>
      </p:sp>
      <p:sp>
        <p:nvSpPr>
          <p:cNvPr id="217" name="Google Shape;217;p29"/>
          <p:cNvSpPr txBox="1"/>
          <p:nvPr/>
        </p:nvSpPr>
        <p:spPr>
          <a:xfrm>
            <a:off x="2512202" y="2742833"/>
            <a:ext cx="1905000" cy="348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218" name="Google Shape;218;p29"/>
          <p:cNvGrpSpPr/>
          <p:nvPr/>
        </p:nvGrpSpPr>
        <p:grpSpPr>
          <a:xfrm>
            <a:off x="0" y="1301350"/>
            <a:ext cx="1843950" cy="4272691"/>
            <a:chOff x="75600" y="1189995"/>
            <a:chExt cx="1843950" cy="3217630"/>
          </a:xfrm>
        </p:grpSpPr>
        <p:sp>
          <p:nvSpPr>
            <p:cNvPr id="219" name="Google Shape;219;p29"/>
            <p:cNvSpPr/>
            <p:nvPr/>
          </p:nvSpPr>
          <p:spPr>
            <a:xfrm>
              <a:off x="75600" y="1189995"/>
              <a:ext cx="1783200" cy="669000"/>
            </a:xfrm>
            <a:prstGeom prst="homePlate">
              <a:avLst>
                <a:gd fmla="val 50000" name="adj"/>
              </a:avLst>
            </a:prstGeom>
            <a:solidFill>
              <a:srgbClr val="801F1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ROI extraction </a:t>
              </a:r>
              <a:endParaRPr>
                <a:solidFill>
                  <a:srgbClr val="FFFFFF"/>
                </a:solidFill>
                <a:latin typeface="Roboto"/>
                <a:ea typeface="Roboto"/>
                <a:cs typeface="Roboto"/>
                <a:sym typeface="Roboto"/>
              </a:endParaRPr>
            </a:p>
          </p:txBody>
        </p:sp>
        <p:sp>
          <p:nvSpPr>
            <p:cNvPr id="220" name="Google Shape;220;p29"/>
            <p:cNvSpPr txBox="1"/>
            <p:nvPr/>
          </p:nvSpPr>
          <p:spPr>
            <a:xfrm>
              <a:off x="295050" y="2057125"/>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latin typeface="Roboto"/>
                <a:ea typeface="Roboto"/>
                <a:cs typeface="Roboto"/>
                <a:sym typeface="Roboto"/>
              </a:endParaRPr>
            </a:p>
          </p:txBody>
        </p:sp>
      </p:grpSp>
      <p:grpSp>
        <p:nvGrpSpPr>
          <p:cNvPr id="221" name="Google Shape;221;p29"/>
          <p:cNvGrpSpPr/>
          <p:nvPr/>
        </p:nvGrpSpPr>
        <p:grpSpPr>
          <a:xfrm>
            <a:off x="1361850" y="1301350"/>
            <a:ext cx="2322000" cy="4125696"/>
            <a:chOff x="1351050" y="1189773"/>
            <a:chExt cx="2322000" cy="3094349"/>
          </a:xfrm>
        </p:grpSpPr>
        <p:sp>
          <p:nvSpPr>
            <p:cNvPr id="222" name="Google Shape;222;p29"/>
            <p:cNvSpPr/>
            <p:nvPr/>
          </p:nvSpPr>
          <p:spPr>
            <a:xfrm>
              <a:off x="1351050" y="1189773"/>
              <a:ext cx="2322000" cy="669000"/>
            </a:xfrm>
            <a:prstGeom prst="chevron">
              <a:avLst>
                <a:gd fmla="val 50000" name="adj"/>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Roboto"/>
                  <a:ea typeface="Roboto"/>
                  <a:cs typeface="Roboto"/>
                  <a:sym typeface="Roboto"/>
                </a:rPr>
                <a:t>Preprocess</a:t>
              </a:r>
              <a:r>
                <a:rPr lang="en-US">
                  <a:solidFill>
                    <a:srgbClr val="FFFFFF"/>
                  </a:solidFill>
                  <a:latin typeface="Roboto"/>
                  <a:ea typeface="Roboto"/>
                  <a:cs typeface="Roboto"/>
                  <a:sym typeface="Roboto"/>
                </a:rPr>
                <a:t>i</a:t>
              </a:r>
              <a:r>
                <a:rPr lang="en-US">
                  <a:solidFill>
                    <a:srgbClr val="FFFFFF"/>
                  </a:solidFill>
                  <a:latin typeface="Roboto"/>
                  <a:ea typeface="Roboto"/>
                  <a:cs typeface="Roboto"/>
                  <a:sym typeface="Roboto"/>
                </a:rPr>
                <a:t>ng the extracted ROIs</a:t>
              </a:r>
              <a:endParaRPr>
                <a:solidFill>
                  <a:srgbClr val="FFFFFF"/>
                </a:solidFill>
                <a:latin typeface="Roboto"/>
                <a:ea typeface="Roboto"/>
                <a:cs typeface="Roboto"/>
                <a:sym typeface="Roboto"/>
              </a:endParaRPr>
            </a:p>
          </p:txBody>
        </p:sp>
        <p:sp>
          <p:nvSpPr>
            <p:cNvPr id="223" name="Google Shape;223;p29"/>
            <p:cNvSpPr txBox="1"/>
            <p:nvPr/>
          </p:nvSpPr>
          <p:spPr>
            <a:xfrm>
              <a:off x="1610775" y="1933623"/>
              <a:ext cx="16245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Enhance image quality by reducing noise and improving contrast to facilitate feature detection.</a:t>
              </a:r>
              <a:endParaRPr/>
            </a:p>
          </p:txBody>
        </p:sp>
      </p:grpSp>
      <p:grpSp>
        <p:nvGrpSpPr>
          <p:cNvPr id="224" name="Google Shape;224;p29"/>
          <p:cNvGrpSpPr/>
          <p:nvPr/>
        </p:nvGrpSpPr>
        <p:grpSpPr>
          <a:xfrm>
            <a:off x="3262650" y="1301350"/>
            <a:ext cx="2064000" cy="4186597"/>
            <a:chOff x="3262650" y="976037"/>
            <a:chExt cx="2064000" cy="3140026"/>
          </a:xfrm>
        </p:grpSpPr>
        <p:sp>
          <p:nvSpPr>
            <p:cNvPr id="225" name="Google Shape;225;p29"/>
            <p:cNvSpPr/>
            <p:nvPr/>
          </p:nvSpPr>
          <p:spPr>
            <a:xfrm>
              <a:off x="3262650" y="976037"/>
              <a:ext cx="2064000" cy="669000"/>
            </a:xfrm>
            <a:prstGeom prst="chevron">
              <a:avLst>
                <a:gd fmla="val 50000" name="adj"/>
              </a:avLst>
            </a:prstGeom>
            <a:solidFill>
              <a:srgbClr val="B02B2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Feature Extraction </a:t>
              </a:r>
              <a:endParaRPr>
                <a:solidFill>
                  <a:srgbClr val="FFFFFF"/>
                </a:solidFill>
                <a:latin typeface="Roboto"/>
                <a:ea typeface="Roboto"/>
                <a:cs typeface="Roboto"/>
                <a:sym typeface="Roboto"/>
              </a:endParaRPr>
            </a:p>
          </p:txBody>
        </p:sp>
        <p:sp>
          <p:nvSpPr>
            <p:cNvPr id="226" name="Google Shape;226;p29"/>
            <p:cNvSpPr txBox="1"/>
            <p:nvPr/>
          </p:nvSpPr>
          <p:spPr>
            <a:xfrm>
              <a:off x="3396150" y="1765563"/>
              <a:ext cx="19050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D</a:t>
              </a:r>
              <a:r>
                <a:rPr lang="en-US"/>
                <a:t>etect unique &amp; distinguishing features like edges, corners &amp; contours from </a:t>
              </a:r>
              <a:r>
                <a:rPr lang="en-US">
                  <a:solidFill>
                    <a:schemeClr val="dk1"/>
                  </a:solidFill>
                </a:rPr>
                <a:t>preprocessed ROIs </a:t>
              </a:r>
              <a:r>
                <a:rPr lang="en-US"/>
                <a:t> </a:t>
              </a:r>
              <a:endParaRPr/>
            </a:p>
          </p:txBody>
        </p:sp>
      </p:grpSp>
      <p:grpSp>
        <p:nvGrpSpPr>
          <p:cNvPr id="227" name="Google Shape;227;p29"/>
          <p:cNvGrpSpPr/>
          <p:nvPr/>
        </p:nvGrpSpPr>
        <p:grpSpPr>
          <a:xfrm>
            <a:off x="6745350" y="1301341"/>
            <a:ext cx="2064000" cy="4125670"/>
            <a:chOff x="6745350" y="963005"/>
            <a:chExt cx="2064000" cy="3107381"/>
          </a:xfrm>
        </p:grpSpPr>
        <p:sp>
          <p:nvSpPr>
            <p:cNvPr id="228" name="Google Shape;228;p29"/>
            <p:cNvSpPr/>
            <p:nvPr/>
          </p:nvSpPr>
          <p:spPr>
            <a:xfrm>
              <a:off x="6745350" y="963005"/>
              <a:ext cx="2064000" cy="669000"/>
            </a:xfrm>
            <a:prstGeom prst="chevron">
              <a:avLst>
                <a:gd fmla="val 50000" name="adj"/>
              </a:avLst>
            </a:prstGeom>
            <a:solidFill>
              <a:srgbClr val="D8372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Classifying the input as Fake or Real </a:t>
              </a:r>
              <a:endParaRPr>
                <a:solidFill>
                  <a:srgbClr val="FFFFFF"/>
                </a:solidFill>
                <a:latin typeface="Roboto"/>
                <a:ea typeface="Roboto"/>
                <a:cs typeface="Roboto"/>
                <a:sym typeface="Roboto"/>
              </a:endParaRPr>
            </a:p>
          </p:txBody>
        </p:sp>
        <p:sp>
          <p:nvSpPr>
            <p:cNvPr id="229" name="Google Shape;229;p29"/>
            <p:cNvSpPr txBox="1"/>
            <p:nvPr/>
          </p:nvSpPr>
          <p:spPr>
            <a:xfrm>
              <a:off x="6840725" y="1719887"/>
              <a:ext cx="1832700" cy="2350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t>Determine if the document is "Fake" or "Real" based on similarity scores and thresholds. </a:t>
              </a:r>
              <a:endParaRPr/>
            </a:p>
            <a:p>
              <a:pPr indent="0" lvl="0" marL="0" rtl="0" algn="l">
                <a:lnSpc>
                  <a:spcPct val="115000"/>
                </a:lnSpc>
                <a:spcBef>
                  <a:spcPts val="0"/>
                </a:spcBef>
                <a:spcAft>
                  <a:spcPts val="0"/>
                </a:spcAft>
                <a:buClr>
                  <a:schemeClr val="dk1"/>
                </a:buClr>
                <a:buSzPts val="1100"/>
                <a:buFont typeface="Arial"/>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t/>
              </a:r>
              <a:endParaRPr sz="1300">
                <a:latin typeface="Roboto"/>
                <a:ea typeface="Roboto"/>
                <a:cs typeface="Roboto"/>
                <a:sym typeface="Roboto"/>
              </a:endParaRPr>
            </a:p>
            <a:p>
              <a:pPr indent="0" lvl="0" marL="0" rtl="0" algn="l">
                <a:lnSpc>
                  <a:spcPct val="115000"/>
                </a:lnSpc>
                <a:spcBef>
                  <a:spcPts val="0"/>
                </a:spcBef>
                <a:spcAft>
                  <a:spcPts val="0"/>
                </a:spcAft>
                <a:buNone/>
              </a:pPr>
              <a:r>
                <a:t/>
              </a:r>
              <a:endParaRPr sz="1300">
                <a:latin typeface="Roboto"/>
                <a:ea typeface="Roboto"/>
                <a:cs typeface="Roboto"/>
                <a:sym typeface="Roboto"/>
              </a:endParaRPr>
            </a:p>
          </p:txBody>
        </p:sp>
      </p:grpSp>
      <p:grpSp>
        <p:nvGrpSpPr>
          <p:cNvPr id="230" name="Google Shape;230;p29"/>
          <p:cNvGrpSpPr/>
          <p:nvPr/>
        </p:nvGrpSpPr>
        <p:grpSpPr>
          <a:xfrm>
            <a:off x="4915050" y="1301350"/>
            <a:ext cx="2214600" cy="4143547"/>
            <a:chOff x="4915050" y="976037"/>
            <a:chExt cx="2214600" cy="3107738"/>
          </a:xfrm>
        </p:grpSpPr>
        <p:sp>
          <p:nvSpPr>
            <p:cNvPr id="231" name="Google Shape;231;p29"/>
            <p:cNvSpPr/>
            <p:nvPr/>
          </p:nvSpPr>
          <p:spPr>
            <a:xfrm>
              <a:off x="4915050" y="976037"/>
              <a:ext cx="2214600" cy="669000"/>
            </a:xfrm>
            <a:prstGeom prst="chevron">
              <a:avLst>
                <a:gd fmla="val 50000" name="adj"/>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Roboto"/>
                  <a:ea typeface="Roboto"/>
                  <a:cs typeface="Roboto"/>
                  <a:sym typeface="Roboto"/>
                </a:rPr>
                <a:t>Template Comparison </a:t>
              </a:r>
              <a:endParaRPr>
                <a:solidFill>
                  <a:srgbClr val="FFFFFF"/>
                </a:solidFill>
                <a:latin typeface="Roboto"/>
                <a:ea typeface="Roboto"/>
                <a:cs typeface="Roboto"/>
                <a:sym typeface="Roboto"/>
              </a:endParaRPr>
            </a:p>
          </p:txBody>
        </p:sp>
        <p:sp>
          <p:nvSpPr>
            <p:cNvPr id="232" name="Google Shape;232;p29"/>
            <p:cNvSpPr txBox="1"/>
            <p:nvPr/>
          </p:nvSpPr>
          <p:spPr>
            <a:xfrm>
              <a:off x="5146563" y="1733275"/>
              <a:ext cx="1679400" cy="235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t>Compare extracted features with standard templates, accounting for minor variations.</a:t>
              </a:r>
              <a:endParaRPr/>
            </a:p>
          </p:txBody>
        </p:sp>
      </p:grpSp>
      <p:sp>
        <p:nvSpPr>
          <p:cNvPr id="233" name="Google Shape;233;p29"/>
          <p:cNvSpPr/>
          <p:nvPr/>
        </p:nvSpPr>
        <p:spPr>
          <a:xfrm>
            <a:off x="65250" y="4466950"/>
            <a:ext cx="4915200" cy="412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latin typeface="Trebuchet MS"/>
                <a:ea typeface="Trebuchet MS"/>
                <a:cs typeface="Trebuchet MS"/>
                <a:sym typeface="Trebuchet MS"/>
              </a:rPr>
              <a:t>Template Extraction</a:t>
            </a:r>
            <a:endParaRPr b="1" sz="1300">
              <a:latin typeface="Trebuchet MS"/>
              <a:ea typeface="Trebuchet MS"/>
              <a:cs typeface="Trebuchet MS"/>
              <a:sym typeface="Trebuchet MS"/>
            </a:endParaRPr>
          </a:p>
        </p:txBody>
      </p:sp>
      <p:sp>
        <p:nvSpPr>
          <p:cNvPr id="234" name="Google Shape;234;p29"/>
          <p:cNvSpPr txBox="1"/>
          <p:nvPr/>
        </p:nvSpPr>
        <p:spPr>
          <a:xfrm>
            <a:off x="0" y="2310975"/>
            <a:ext cx="15366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Identify crucial sections such as text blocks and image areas, that contain key information for analysis.</a:t>
            </a:r>
            <a:endParaRPr/>
          </a:p>
        </p:txBody>
      </p:sp>
      <p:sp>
        <p:nvSpPr>
          <p:cNvPr id="235" name="Google Shape;235;p29"/>
          <p:cNvSpPr txBox="1"/>
          <p:nvPr/>
        </p:nvSpPr>
        <p:spPr>
          <a:xfrm>
            <a:off x="6255750" y="338150"/>
            <a:ext cx="873900" cy="2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accent1"/>
                </a:solidFill>
                <a:latin typeface="Trebuchet MS"/>
                <a:ea typeface="Trebuchet MS"/>
                <a:cs typeface="Trebuchet MS"/>
                <a:sym typeface="Trebuchet MS"/>
              </a:rPr>
              <a:t>(</a:t>
            </a:r>
            <a:r>
              <a:rPr lang="en-US" sz="1200" u="sng">
                <a:solidFill>
                  <a:schemeClr val="hlink"/>
                </a:solidFill>
                <a:latin typeface="Trebuchet MS"/>
                <a:ea typeface="Trebuchet MS"/>
                <a:cs typeface="Trebuchet MS"/>
                <a:sym typeface="Trebuchet MS"/>
                <a:hlinkClick r:id="rId4"/>
              </a:rPr>
              <a:t>Code</a:t>
            </a:r>
            <a:r>
              <a:rPr lang="en-US" sz="1200">
                <a:solidFill>
                  <a:schemeClr val="accent1"/>
                </a:solidFill>
                <a:latin typeface="Trebuchet MS"/>
                <a:ea typeface="Trebuchet MS"/>
                <a:cs typeface="Trebuchet MS"/>
                <a:sym typeface="Trebuchet MS"/>
              </a:rPr>
              <a:t>)</a:t>
            </a:r>
            <a:endParaRPr sz="1200">
              <a:solidFill>
                <a:schemeClr val="accent1"/>
              </a:solidFill>
              <a:latin typeface="Trebuchet MS"/>
              <a:ea typeface="Trebuchet MS"/>
              <a:cs typeface="Trebuchet MS"/>
              <a:sym typeface="Trebuchet MS"/>
            </a:endParaRPr>
          </a:p>
          <a:p>
            <a:pPr indent="0" lvl="0" marL="0" rtl="0" algn="l">
              <a:spcBef>
                <a:spcPts val="0"/>
              </a:spcBef>
              <a:spcAft>
                <a:spcPts val="0"/>
              </a:spcAft>
              <a:buNone/>
            </a:pPr>
            <a:r>
              <a:t/>
            </a:r>
            <a:endParaRPr sz="650">
              <a:solidFill>
                <a:srgbClr val="3F3F3F"/>
              </a:solidFill>
              <a:latin typeface="Trebuchet MS"/>
              <a:ea typeface="Trebuchet MS"/>
              <a:cs typeface="Trebuchet MS"/>
              <a:sym typeface="Trebuchet MS"/>
            </a:endParaRPr>
          </a:p>
        </p:txBody>
      </p:sp>
      <p:sp>
        <p:nvSpPr>
          <p:cNvPr id="236" name="Google Shape;236;p29"/>
          <p:cNvSpPr/>
          <p:nvPr/>
        </p:nvSpPr>
        <p:spPr>
          <a:xfrm>
            <a:off x="5213400" y="4491700"/>
            <a:ext cx="16179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latin typeface="Trebuchet MS"/>
                <a:ea typeface="Trebuchet MS"/>
                <a:cs typeface="Trebuchet MS"/>
                <a:sym typeface="Trebuchet MS"/>
              </a:rPr>
              <a:t>Template Matching</a:t>
            </a:r>
            <a:endParaRPr b="1">
              <a:latin typeface="Trebuchet MS"/>
              <a:ea typeface="Trebuchet MS"/>
              <a:cs typeface="Trebuchet MS"/>
              <a:sym typeface="Trebuchet MS"/>
            </a:endParaRPr>
          </a:p>
        </p:txBody>
      </p:sp>
      <p:sp>
        <p:nvSpPr>
          <p:cNvPr id="237" name="Google Shape;237;p29"/>
          <p:cNvSpPr/>
          <p:nvPr/>
        </p:nvSpPr>
        <p:spPr>
          <a:xfrm>
            <a:off x="6937650" y="4491700"/>
            <a:ext cx="1679400" cy="363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latin typeface="Trebuchet MS"/>
                <a:ea typeface="Trebuchet MS"/>
                <a:cs typeface="Trebuchet MS"/>
                <a:sym typeface="Trebuchet MS"/>
              </a:rPr>
              <a:t>Fraud Detection</a:t>
            </a:r>
            <a:endParaRPr b="1" sz="1300">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2880025" y="56900"/>
            <a:ext cx="2811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ROI extraction </a:t>
            </a:r>
            <a:endParaRPr/>
          </a:p>
        </p:txBody>
      </p:sp>
      <p:sp>
        <p:nvSpPr>
          <p:cNvPr id="243" name="Google Shape;243;p30"/>
          <p:cNvSpPr/>
          <p:nvPr/>
        </p:nvSpPr>
        <p:spPr>
          <a:xfrm>
            <a:off x="3306175" y="1100350"/>
            <a:ext cx="1959300" cy="6243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Document IMAGE</a:t>
            </a:r>
            <a:endParaRPr>
              <a:latin typeface="Trebuchet MS"/>
              <a:ea typeface="Trebuchet MS"/>
              <a:cs typeface="Trebuchet MS"/>
              <a:sym typeface="Trebuchet MS"/>
            </a:endParaRPr>
          </a:p>
        </p:txBody>
      </p:sp>
      <p:sp>
        <p:nvSpPr>
          <p:cNvPr id="244" name="Google Shape;244;p30"/>
          <p:cNvSpPr/>
          <p:nvPr/>
        </p:nvSpPr>
        <p:spPr>
          <a:xfrm>
            <a:off x="3338425" y="2114775"/>
            <a:ext cx="1894800" cy="57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Transform</a:t>
            </a:r>
            <a:r>
              <a:rPr lang="en-US">
                <a:latin typeface="Trebuchet MS"/>
                <a:ea typeface="Trebuchet MS"/>
                <a:cs typeface="Trebuchet MS"/>
                <a:sym typeface="Trebuchet MS"/>
              </a:rPr>
              <a:t> into </a:t>
            </a:r>
            <a:r>
              <a:rPr lang="en-US">
                <a:latin typeface="Trebuchet MS"/>
                <a:ea typeface="Trebuchet MS"/>
                <a:cs typeface="Trebuchet MS"/>
                <a:sym typeface="Trebuchet MS"/>
              </a:rPr>
              <a:t>grayscale</a:t>
            </a:r>
            <a:r>
              <a:rPr lang="en-US">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245" name="Google Shape;245;p30"/>
          <p:cNvSpPr/>
          <p:nvPr/>
        </p:nvSpPr>
        <p:spPr>
          <a:xfrm>
            <a:off x="3392275" y="3050225"/>
            <a:ext cx="1787100" cy="57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Edge Detection </a:t>
            </a:r>
            <a:endParaRPr>
              <a:latin typeface="Trebuchet MS"/>
              <a:ea typeface="Trebuchet MS"/>
              <a:cs typeface="Trebuchet MS"/>
              <a:sym typeface="Trebuchet MS"/>
            </a:endParaRPr>
          </a:p>
        </p:txBody>
      </p:sp>
      <p:sp>
        <p:nvSpPr>
          <p:cNvPr id="246" name="Google Shape;246;p30"/>
          <p:cNvSpPr/>
          <p:nvPr/>
        </p:nvSpPr>
        <p:spPr>
          <a:xfrm>
            <a:off x="3306175" y="4065298"/>
            <a:ext cx="1959300" cy="57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Contour Detection </a:t>
            </a:r>
            <a:endParaRPr>
              <a:latin typeface="Trebuchet MS"/>
              <a:ea typeface="Trebuchet MS"/>
              <a:cs typeface="Trebuchet MS"/>
              <a:sym typeface="Trebuchet MS"/>
            </a:endParaRPr>
          </a:p>
        </p:txBody>
      </p:sp>
      <p:sp>
        <p:nvSpPr>
          <p:cNvPr id="247" name="Google Shape;247;p30"/>
          <p:cNvSpPr/>
          <p:nvPr/>
        </p:nvSpPr>
        <p:spPr>
          <a:xfrm>
            <a:off x="5409100" y="3115000"/>
            <a:ext cx="2465400" cy="46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Using dynamic thresholding </a:t>
            </a:r>
            <a:endParaRPr>
              <a:latin typeface="Trebuchet MS"/>
              <a:ea typeface="Trebuchet MS"/>
              <a:cs typeface="Trebuchet MS"/>
              <a:sym typeface="Trebuchet MS"/>
            </a:endParaRPr>
          </a:p>
        </p:txBody>
      </p:sp>
      <p:sp>
        <p:nvSpPr>
          <p:cNvPr id="248" name="Google Shape;248;p30"/>
          <p:cNvSpPr/>
          <p:nvPr/>
        </p:nvSpPr>
        <p:spPr>
          <a:xfrm>
            <a:off x="5409100" y="2203700"/>
            <a:ext cx="1449000" cy="420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Using OpenCV</a:t>
            </a:r>
            <a:endParaRPr>
              <a:latin typeface="Trebuchet MS"/>
              <a:ea typeface="Trebuchet MS"/>
              <a:cs typeface="Trebuchet MS"/>
              <a:sym typeface="Trebuchet MS"/>
            </a:endParaRPr>
          </a:p>
        </p:txBody>
      </p:sp>
      <p:sp>
        <p:nvSpPr>
          <p:cNvPr id="249" name="Google Shape;249;p30"/>
          <p:cNvSpPr/>
          <p:nvPr/>
        </p:nvSpPr>
        <p:spPr>
          <a:xfrm>
            <a:off x="3306175" y="4954375"/>
            <a:ext cx="1959300" cy="5706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List of extracted ROIs</a:t>
            </a:r>
            <a:endParaRPr>
              <a:latin typeface="Trebuchet MS"/>
              <a:ea typeface="Trebuchet MS"/>
              <a:cs typeface="Trebuchet MS"/>
              <a:sym typeface="Trebuchet MS"/>
            </a:endParaRPr>
          </a:p>
        </p:txBody>
      </p:sp>
      <p:sp>
        <p:nvSpPr>
          <p:cNvPr id="250" name="Google Shape;250;p30"/>
          <p:cNvSpPr/>
          <p:nvPr/>
        </p:nvSpPr>
        <p:spPr>
          <a:xfrm>
            <a:off x="5409100" y="4130075"/>
            <a:ext cx="3125400" cy="46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for s</a:t>
            </a:r>
            <a:r>
              <a:rPr lang="en-US">
                <a:latin typeface="Trebuchet MS"/>
                <a:ea typeface="Trebuchet MS"/>
                <a:cs typeface="Trebuchet MS"/>
                <a:sym typeface="Trebuchet MS"/>
              </a:rPr>
              <a:t>eparating</a:t>
            </a:r>
            <a:r>
              <a:rPr lang="en-US">
                <a:latin typeface="Trebuchet MS"/>
                <a:ea typeface="Trebuchet MS"/>
                <a:cs typeface="Trebuchet MS"/>
                <a:sym typeface="Trebuchet MS"/>
              </a:rPr>
              <a:t> out </a:t>
            </a:r>
            <a:r>
              <a:rPr lang="en-US">
                <a:latin typeface="Trebuchet MS"/>
                <a:ea typeface="Trebuchet MS"/>
                <a:cs typeface="Trebuchet MS"/>
                <a:sym typeface="Trebuchet MS"/>
              </a:rPr>
              <a:t>specific</a:t>
            </a:r>
            <a:r>
              <a:rPr lang="en-US">
                <a:latin typeface="Trebuchet MS"/>
                <a:ea typeface="Trebuchet MS"/>
                <a:cs typeface="Trebuchet MS"/>
                <a:sym typeface="Trebuchet MS"/>
              </a:rPr>
              <a:t> areas</a:t>
            </a:r>
            <a:endParaRPr>
              <a:latin typeface="Trebuchet MS"/>
              <a:ea typeface="Trebuchet MS"/>
              <a:cs typeface="Trebuchet MS"/>
              <a:sym typeface="Trebuchet MS"/>
            </a:endParaRPr>
          </a:p>
        </p:txBody>
      </p:sp>
      <p:cxnSp>
        <p:nvCxnSpPr>
          <p:cNvPr id="251" name="Google Shape;251;p30"/>
          <p:cNvCxnSpPr>
            <a:stCxn id="243" idx="2"/>
            <a:endCxn id="244" idx="0"/>
          </p:cNvCxnSpPr>
          <p:nvPr/>
        </p:nvCxnSpPr>
        <p:spPr>
          <a:xfrm>
            <a:off x="4285825" y="1724650"/>
            <a:ext cx="0" cy="3900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0"/>
          <p:cNvCxnSpPr>
            <a:stCxn id="244" idx="2"/>
            <a:endCxn id="245" idx="0"/>
          </p:cNvCxnSpPr>
          <p:nvPr/>
        </p:nvCxnSpPr>
        <p:spPr>
          <a:xfrm>
            <a:off x="4285825" y="2685375"/>
            <a:ext cx="0" cy="3648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0"/>
          <p:cNvCxnSpPr>
            <a:stCxn id="245" idx="2"/>
            <a:endCxn id="246" idx="0"/>
          </p:cNvCxnSpPr>
          <p:nvPr/>
        </p:nvCxnSpPr>
        <p:spPr>
          <a:xfrm>
            <a:off x="4285825" y="3620825"/>
            <a:ext cx="0" cy="4446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0"/>
          <p:cNvCxnSpPr>
            <a:stCxn id="246" idx="2"/>
            <a:endCxn id="249" idx="0"/>
          </p:cNvCxnSpPr>
          <p:nvPr/>
        </p:nvCxnSpPr>
        <p:spPr>
          <a:xfrm>
            <a:off x="4285825" y="4635898"/>
            <a:ext cx="0" cy="318600"/>
          </a:xfrm>
          <a:prstGeom prst="straightConnector1">
            <a:avLst/>
          </a:prstGeom>
          <a:noFill/>
          <a:ln cap="flat" cmpd="sng" w="9525">
            <a:solidFill>
              <a:schemeClr val="dk2"/>
            </a:solidFill>
            <a:prstDash val="solid"/>
            <a:round/>
            <a:headEnd len="med" w="med" type="none"/>
            <a:tailEnd len="med" w="med" type="triangle"/>
          </a:ln>
        </p:spPr>
      </p:cxnSp>
      <p:pic>
        <p:nvPicPr>
          <p:cNvPr id="255" name="Google Shape;255;p30"/>
          <p:cNvPicPr preferRelativeResize="0"/>
          <p:nvPr/>
        </p:nvPicPr>
        <p:blipFill>
          <a:blip r:embed="rId3">
            <a:alphaModFix/>
          </a:blip>
          <a:stretch>
            <a:fillRect/>
          </a:stretch>
        </p:blipFill>
        <p:spPr>
          <a:xfrm>
            <a:off x="311700" y="929800"/>
            <a:ext cx="2703775" cy="5162025"/>
          </a:xfrm>
          <a:prstGeom prst="rect">
            <a:avLst/>
          </a:prstGeom>
          <a:noFill/>
          <a:ln>
            <a:noFill/>
          </a:ln>
        </p:spPr>
      </p:pic>
      <p:sp>
        <p:nvSpPr>
          <p:cNvPr id="256" name="Google Shape;256;p30"/>
          <p:cNvSpPr txBox="1"/>
          <p:nvPr/>
        </p:nvSpPr>
        <p:spPr>
          <a:xfrm>
            <a:off x="507000" y="6091825"/>
            <a:ext cx="2465400" cy="2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50">
                <a:solidFill>
                  <a:srgbClr val="3F3F3F"/>
                </a:solidFill>
                <a:latin typeface="Trebuchet MS"/>
                <a:ea typeface="Trebuchet MS"/>
                <a:cs typeface="Trebuchet MS"/>
                <a:sym typeface="Trebuchet MS"/>
              </a:rPr>
              <a:t>Edge and Contour detection </a:t>
            </a:r>
            <a:endParaRPr sz="1350">
              <a:solidFill>
                <a:srgbClr val="3F3F3F"/>
              </a:solidFill>
              <a:latin typeface="Trebuchet MS"/>
              <a:ea typeface="Trebuchet MS"/>
              <a:cs typeface="Trebuchet MS"/>
              <a:sym typeface="Trebuchet MS"/>
            </a:endParaRPr>
          </a:p>
        </p:txBody>
      </p:sp>
      <p:sp>
        <p:nvSpPr>
          <p:cNvPr id="257" name="Google Shape;257;p30"/>
          <p:cNvSpPr/>
          <p:nvPr/>
        </p:nvSpPr>
        <p:spPr>
          <a:xfrm>
            <a:off x="3378775" y="5850650"/>
            <a:ext cx="1841100" cy="570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Each ROI is passed for </a:t>
            </a:r>
            <a:r>
              <a:rPr lang="en-US">
                <a:latin typeface="Trebuchet MS"/>
                <a:ea typeface="Trebuchet MS"/>
                <a:cs typeface="Trebuchet MS"/>
                <a:sym typeface="Trebuchet MS"/>
              </a:rPr>
              <a:t>preprocessing</a:t>
            </a:r>
            <a:r>
              <a:rPr lang="en-US">
                <a:latin typeface="Trebuchet MS"/>
                <a:ea typeface="Trebuchet MS"/>
                <a:cs typeface="Trebuchet MS"/>
                <a:sym typeface="Trebuchet MS"/>
              </a:rPr>
              <a:t> </a:t>
            </a:r>
            <a:endParaRPr>
              <a:latin typeface="Trebuchet MS"/>
              <a:ea typeface="Trebuchet MS"/>
              <a:cs typeface="Trebuchet MS"/>
              <a:sym typeface="Trebuchet MS"/>
            </a:endParaRPr>
          </a:p>
        </p:txBody>
      </p:sp>
      <p:sp>
        <p:nvSpPr>
          <p:cNvPr id="258" name="Google Shape;258;p30"/>
          <p:cNvSpPr/>
          <p:nvPr/>
        </p:nvSpPr>
        <p:spPr>
          <a:xfrm>
            <a:off x="5409100" y="5031400"/>
            <a:ext cx="1050300" cy="3186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a:latin typeface="Trebuchet MS"/>
                <a:ea typeface="Trebuchet MS"/>
                <a:cs typeface="Trebuchet MS"/>
                <a:sym typeface="Trebuchet MS"/>
              </a:rPr>
              <a:t>Output</a:t>
            </a:r>
            <a:endParaRPr b="1">
              <a:latin typeface="Trebuchet MS"/>
              <a:ea typeface="Trebuchet MS"/>
              <a:cs typeface="Trebuchet MS"/>
              <a:sym typeface="Trebuchet MS"/>
            </a:endParaRPr>
          </a:p>
        </p:txBody>
      </p:sp>
      <p:cxnSp>
        <p:nvCxnSpPr>
          <p:cNvPr id="259" name="Google Shape;259;p30"/>
          <p:cNvCxnSpPr>
            <a:stCxn id="249" idx="2"/>
            <a:endCxn id="257" idx="0"/>
          </p:cNvCxnSpPr>
          <p:nvPr/>
        </p:nvCxnSpPr>
        <p:spPr>
          <a:xfrm>
            <a:off x="4285825" y="5524975"/>
            <a:ext cx="13500" cy="325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1"/>
          <p:cNvSpPr txBox="1"/>
          <p:nvPr>
            <p:ph type="title"/>
          </p:nvPr>
        </p:nvSpPr>
        <p:spPr>
          <a:xfrm>
            <a:off x="225575" y="173492"/>
            <a:ext cx="85206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US"/>
              <a:t>Preprocessing ROIs </a:t>
            </a:r>
            <a:endParaRPr/>
          </a:p>
        </p:txBody>
      </p:sp>
      <p:sp>
        <p:nvSpPr>
          <p:cNvPr id="265" name="Google Shape;265;p31"/>
          <p:cNvSpPr/>
          <p:nvPr/>
        </p:nvSpPr>
        <p:spPr>
          <a:xfrm>
            <a:off x="3176950" y="589850"/>
            <a:ext cx="1760400" cy="818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Loop through each ROI</a:t>
            </a:r>
            <a:endParaRPr>
              <a:latin typeface="Trebuchet MS"/>
              <a:ea typeface="Trebuchet MS"/>
              <a:cs typeface="Trebuchet MS"/>
              <a:sym typeface="Trebuchet MS"/>
            </a:endParaRPr>
          </a:p>
        </p:txBody>
      </p:sp>
      <p:sp>
        <p:nvSpPr>
          <p:cNvPr id="266" name="Google Shape;266;p31"/>
          <p:cNvSpPr/>
          <p:nvPr/>
        </p:nvSpPr>
        <p:spPr>
          <a:xfrm>
            <a:off x="3119200" y="5031488"/>
            <a:ext cx="1851900" cy="534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Binary Thresholding </a:t>
            </a:r>
            <a:endParaRPr>
              <a:latin typeface="Trebuchet MS"/>
              <a:ea typeface="Trebuchet MS"/>
              <a:cs typeface="Trebuchet MS"/>
              <a:sym typeface="Trebuchet MS"/>
            </a:endParaRPr>
          </a:p>
        </p:txBody>
      </p:sp>
      <p:sp>
        <p:nvSpPr>
          <p:cNvPr id="267" name="Google Shape;267;p31"/>
          <p:cNvSpPr/>
          <p:nvPr/>
        </p:nvSpPr>
        <p:spPr>
          <a:xfrm>
            <a:off x="3131200" y="3206475"/>
            <a:ext cx="1851900" cy="620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Noise Reduction </a:t>
            </a:r>
            <a:endParaRPr>
              <a:latin typeface="Trebuchet MS"/>
              <a:ea typeface="Trebuchet MS"/>
              <a:cs typeface="Trebuchet MS"/>
              <a:sym typeface="Trebuchet MS"/>
            </a:endParaRPr>
          </a:p>
        </p:txBody>
      </p:sp>
      <p:sp>
        <p:nvSpPr>
          <p:cNvPr id="268" name="Google Shape;268;p31"/>
          <p:cNvSpPr/>
          <p:nvPr/>
        </p:nvSpPr>
        <p:spPr>
          <a:xfrm>
            <a:off x="3086950" y="4084100"/>
            <a:ext cx="1916400" cy="620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Contrast Enhancement</a:t>
            </a:r>
            <a:endParaRPr>
              <a:latin typeface="Trebuchet MS"/>
              <a:ea typeface="Trebuchet MS"/>
              <a:cs typeface="Trebuchet MS"/>
              <a:sym typeface="Trebuchet MS"/>
            </a:endParaRPr>
          </a:p>
        </p:txBody>
      </p:sp>
      <p:sp>
        <p:nvSpPr>
          <p:cNvPr id="269" name="Google Shape;269;p31"/>
          <p:cNvSpPr/>
          <p:nvPr/>
        </p:nvSpPr>
        <p:spPr>
          <a:xfrm>
            <a:off x="5132500" y="1166788"/>
            <a:ext cx="2034900" cy="25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for (x, y, w, h) in rois:  </a:t>
            </a:r>
            <a:endParaRPr>
              <a:latin typeface="Trebuchet MS"/>
              <a:ea typeface="Trebuchet MS"/>
              <a:cs typeface="Trebuchet MS"/>
              <a:sym typeface="Trebuchet MS"/>
            </a:endParaRPr>
          </a:p>
        </p:txBody>
      </p:sp>
      <p:sp>
        <p:nvSpPr>
          <p:cNvPr id="270" name="Google Shape;270;p31"/>
          <p:cNvSpPr/>
          <p:nvPr/>
        </p:nvSpPr>
        <p:spPr>
          <a:xfrm>
            <a:off x="3214600" y="1670075"/>
            <a:ext cx="1685100" cy="5346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Crop ROI from Document Image </a:t>
            </a:r>
            <a:endParaRPr>
              <a:latin typeface="Trebuchet MS"/>
              <a:ea typeface="Trebuchet MS"/>
              <a:cs typeface="Trebuchet MS"/>
              <a:sym typeface="Trebuchet MS"/>
            </a:endParaRPr>
          </a:p>
        </p:txBody>
      </p:sp>
      <p:sp>
        <p:nvSpPr>
          <p:cNvPr id="271" name="Google Shape;271;p31"/>
          <p:cNvSpPr/>
          <p:nvPr/>
        </p:nvSpPr>
        <p:spPr>
          <a:xfrm>
            <a:off x="5132500" y="1956600"/>
            <a:ext cx="3762900" cy="390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roi_image = document_image[y:y+h, x:x+w]  </a:t>
            </a:r>
            <a:endParaRPr>
              <a:latin typeface="Trebuchet MS"/>
              <a:ea typeface="Trebuchet MS"/>
              <a:cs typeface="Trebuchet MS"/>
              <a:sym typeface="Trebuchet MS"/>
            </a:endParaRPr>
          </a:p>
        </p:txBody>
      </p:sp>
      <p:sp>
        <p:nvSpPr>
          <p:cNvPr id="272" name="Google Shape;272;p31"/>
          <p:cNvSpPr txBox="1"/>
          <p:nvPr/>
        </p:nvSpPr>
        <p:spPr>
          <a:xfrm>
            <a:off x="2843225" y="2879000"/>
            <a:ext cx="31113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
        <p:nvSpPr>
          <p:cNvPr id="273" name="Google Shape;273;p31"/>
          <p:cNvSpPr/>
          <p:nvPr/>
        </p:nvSpPr>
        <p:spPr>
          <a:xfrm>
            <a:off x="2559400" y="2561263"/>
            <a:ext cx="2971500" cy="40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latin typeface="Trebuchet MS"/>
                <a:ea typeface="Trebuchet MS"/>
                <a:cs typeface="Trebuchet MS"/>
                <a:sym typeface="Trebuchet MS"/>
              </a:rPr>
              <a:t>preprocess_function(roi_image)</a:t>
            </a:r>
            <a:endParaRPr>
              <a:latin typeface="Trebuchet MS"/>
              <a:ea typeface="Trebuchet MS"/>
              <a:cs typeface="Trebuchet MS"/>
              <a:sym typeface="Trebuchet MS"/>
            </a:endParaRPr>
          </a:p>
        </p:txBody>
      </p:sp>
      <p:pic>
        <p:nvPicPr>
          <p:cNvPr id="274" name="Google Shape;274;p31"/>
          <p:cNvPicPr preferRelativeResize="0"/>
          <p:nvPr/>
        </p:nvPicPr>
        <p:blipFill>
          <a:blip r:embed="rId3">
            <a:alphaModFix/>
          </a:blip>
          <a:stretch>
            <a:fillRect/>
          </a:stretch>
        </p:blipFill>
        <p:spPr>
          <a:xfrm>
            <a:off x="130825" y="937000"/>
            <a:ext cx="2712400" cy="1229225"/>
          </a:xfrm>
          <a:prstGeom prst="rect">
            <a:avLst/>
          </a:prstGeom>
          <a:noFill/>
          <a:ln>
            <a:noFill/>
          </a:ln>
        </p:spPr>
      </p:pic>
      <p:pic>
        <p:nvPicPr>
          <p:cNvPr id="275" name="Google Shape;275;p31"/>
          <p:cNvPicPr preferRelativeResize="0"/>
          <p:nvPr/>
        </p:nvPicPr>
        <p:blipFill>
          <a:blip r:embed="rId4">
            <a:alphaModFix/>
          </a:blip>
          <a:stretch>
            <a:fillRect/>
          </a:stretch>
        </p:blipFill>
        <p:spPr>
          <a:xfrm>
            <a:off x="197964" y="5516027"/>
            <a:ext cx="2578127" cy="1132650"/>
          </a:xfrm>
          <a:prstGeom prst="rect">
            <a:avLst/>
          </a:prstGeom>
          <a:noFill/>
          <a:ln>
            <a:noFill/>
          </a:ln>
        </p:spPr>
      </p:pic>
      <p:sp>
        <p:nvSpPr>
          <p:cNvPr id="276" name="Google Shape;276;p31"/>
          <p:cNvSpPr/>
          <p:nvPr/>
        </p:nvSpPr>
        <p:spPr>
          <a:xfrm>
            <a:off x="5132500" y="3367088"/>
            <a:ext cx="3854100" cy="477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denoised = cv2.fastNlMeansDenoising(gray, None, 30, 7, 21)</a:t>
            </a:r>
            <a:endParaRPr>
              <a:latin typeface="Trebuchet MS"/>
              <a:ea typeface="Trebuchet MS"/>
              <a:cs typeface="Trebuchet MS"/>
              <a:sym typeface="Trebuchet MS"/>
            </a:endParaRPr>
          </a:p>
        </p:txBody>
      </p:sp>
      <p:sp>
        <p:nvSpPr>
          <p:cNvPr id="277" name="Google Shape;277;p31"/>
          <p:cNvSpPr/>
          <p:nvPr/>
        </p:nvSpPr>
        <p:spPr>
          <a:xfrm>
            <a:off x="5132500" y="4252500"/>
            <a:ext cx="1238100" cy="33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CLAHE</a:t>
            </a:r>
            <a:endParaRPr>
              <a:latin typeface="Trebuchet MS"/>
              <a:ea typeface="Trebuchet MS"/>
              <a:cs typeface="Trebuchet MS"/>
              <a:sym typeface="Trebuchet MS"/>
            </a:endParaRPr>
          </a:p>
        </p:txBody>
      </p:sp>
      <p:sp>
        <p:nvSpPr>
          <p:cNvPr id="278" name="Google Shape;278;p31"/>
          <p:cNvSpPr/>
          <p:nvPr/>
        </p:nvSpPr>
        <p:spPr>
          <a:xfrm>
            <a:off x="5132500" y="5133650"/>
            <a:ext cx="861300" cy="330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Otsu</a:t>
            </a:r>
            <a:endParaRPr>
              <a:latin typeface="Trebuchet MS"/>
              <a:ea typeface="Trebuchet MS"/>
              <a:cs typeface="Trebuchet MS"/>
              <a:sym typeface="Trebuchet MS"/>
            </a:endParaRPr>
          </a:p>
        </p:txBody>
      </p:sp>
      <p:sp>
        <p:nvSpPr>
          <p:cNvPr id="279" name="Google Shape;279;p31"/>
          <p:cNvSpPr/>
          <p:nvPr/>
        </p:nvSpPr>
        <p:spPr>
          <a:xfrm>
            <a:off x="3103150" y="6378450"/>
            <a:ext cx="1851900" cy="477000"/>
          </a:xfrm>
          <a:prstGeom prst="roundRect">
            <a:avLst>
              <a:gd fmla="val 16667" name="adj"/>
            </a:avLst>
          </a:prstGeom>
          <a:solidFill>
            <a:srgbClr val="F4CC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Store Preprocessed ROIs</a:t>
            </a:r>
            <a:endParaRPr>
              <a:latin typeface="Trebuchet MS"/>
              <a:ea typeface="Trebuchet MS"/>
              <a:cs typeface="Trebuchet MS"/>
              <a:sym typeface="Trebuchet MS"/>
            </a:endParaRPr>
          </a:p>
        </p:txBody>
      </p:sp>
      <p:sp>
        <p:nvSpPr>
          <p:cNvPr id="280" name="Google Shape;280;p31"/>
          <p:cNvSpPr/>
          <p:nvPr/>
        </p:nvSpPr>
        <p:spPr>
          <a:xfrm>
            <a:off x="5132500" y="6487800"/>
            <a:ext cx="979800" cy="25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OUTPUT</a:t>
            </a:r>
            <a:endParaRPr>
              <a:latin typeface="Trebuchet MS"/>
              <a:ea typeface="Trebuchet MS"/>
              <a:cs typeface="Trebuchet MS"/>
              <a:sym typeface="Trebuchet MS"/>
            </a:endParaRPr>
          </a:p>
        </p:txBody>
      </p:sp>
      <p:cxnSp>
        <p:nvCxnSpPr>
          <p:cNvPr id="281" name="Google Shape;281;p31"/>
          <p:cNvCxnSpPr>
            <a:stCxn id="265" idx="2"/>
            <a:endCxn id="270" idx="0"/>
          </p:cNvCxnSpPr>
          <p:nvPr/>
        </p:nvCxnSpPr>
        <p:spPr>
          <a:xfrm>
            <a:off x="4057150" y="1407950"/>
            <a:ext cx="0" cy="2622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31"/>
          <p:cNvCxnSpPr>
            <a:stCxn id="270" idx="2"/>
            <a:endCxn id="273" idx="0"/>
          </p:cNvCxnSpPr>
          <p:nvPr/>
        </p:nvCxnSpPr>
        <p:spPr>
          <a:xfrm flipH="1">
            <a:off x="4045150" y="2204675"/>
            <a:ext cx="12000" cy="356700"/>
          </a:xfrm>
          <a:prstGeom prst="straightConnector1">
            <a:avLst/>
          </a:prstGeom>
          <a:noFill/>
          <a:ln cap="flat" cmpd="sng" w="9525">
            <a:solidFill>
              <a:schemeClr val="dk2"/>
            </a:solidFill>
            <a:prstDash val="solid"/>
            <a:round/>
            <a:headEnd len="med" w="med" type="none"/>
            <a:tailEnd len="med" w="med" type="triangle"/>
          </a:ln>
        </p:spPr>
      </p:cxnSp>
      <p:cxnSp>
        <p:nvCxnSpPr>
          <p:cNvPr id="283" name="Google Shape;283;p31"/>
          <p:cNvCxnSpPr>
            <a:stCxn id="273" idx="2"/>
            <a:endCxn id="267" idx="0"/>
          </p:cNvCxnSpPr>
          <p:nvPr/>
        </p:nvCxnSpPr>
        <p:spPr>
          <a:xfrm>
            <a:off x="4045150" y="2967763"/>
            <a:ext cx="12000" cy="238800"/>
          </a:xfrm>
          <a:prstGeom prst="straightConnector1">
            <a:avLst/>
          </a:prstGeom>
          <a:noFill/>
          <a:ln cap="flat" cmpd="sng" w="9525">
            <a:solidFill>
              <a:schemeClr val="dk2"/>
            </a:solidFill>
            <a:prstDash val="solid"/>
            <a:round/>
            <a:headEnd len="med" w="med" type="none"/>
            <a:tailEnd len="med" w="med" type="triangle"/>
          </a:ln>
        </p:spPr>
      </p:cxnSp>
      <p:cxnSp>
        <p:nvCxnSpPr>
          <p:cNvPr id="284" name="Google Shape;284;p31"/>
          <p:cNvCxnSpPr>
            <a:stCxn id="267" idx="2"/>
            <a:endCxn id="268" idx="0"/>
          </p:cNvCxnSpPr>
          <p:nvPr/>
        </p:nvCxnSpPr>
        <p:spPr>
          <a:xfrm flipH="1">
            <a:off x="4045150" y="3827175"/>
            <a:ext cx="12000" cy="2568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1"/>
          <p:cNvCxnSpPr>
            <a:stCxn id="268" idx="2"/>
            <a:endCxn id="266" idx="0"/>
          </p:cNvCxnSpPr>
          <p:nvPr/>
        </p:nvCxnSpPr>
        <p:spPr>
          <a:xfrm>
            <a:off x="4045150" y="4704800"/>
            <a:ext cx="0" cy="3267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31"/>
          <p:cNvSpPr/>
          <p:nvPr/>
        </p:nvSpPr>
        <p:spPr>
          <a:xfrm>
            <a:off x="1443625" y="2123150"/>
            <a:ext cx="193800" cy="3446700"/>
          </a:xfrm>
          <a:prstGeom prst="downArrow">
            <a:avLst>
              <a:gd fmla="val 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287" name="Google Shape;287;p31"/>
          <p:cNvSpPr/>
          <p:nvPr/>
        </p:nvSpPr>
        <p:spPr>
          <a:xfrm>
            <a:off x="3103150" y="5776813"/>
            <a:ext cx="1851900" cy="3909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Morphological Operations</a:t>
            </a:r>
            <a:endParaRPr>
              <a:latin typeface="Trebuchet MS"/>
              <a:ea typeface="Trebuchet MS"/>
              <a:cs typeface="Trebuchet MS"/>
              <a:sym typeface="Trebuchet MS"/>
            </a:endParaRPr>
          </a:p>
        </p:txBody>
      </p:sp>
      <p:cxnSp>
        <p:nvCxnSpPr>
          <p:cNvPr id="288" name="Google Shape;288;p31"/>
          <p:cNvCxnSpPr>
            <a:stCxn id="266" idx="2"/>
            <a:endCxn id="287" idx="0"/>
          </p:cNvCxnSpPr>
          <p:nvPr/>
        </p:nvCxnSpPr>
        <p:spPr>
          <a:xfrm flipH="1">
            <a:off x="4028950" y="5566088"/>
            <a:ext cx="16200" cy="2106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1"/>
          <p:cNvCxnSpPr>
            <a:stCxn id="287" idx="2"/>
            <a:endCxn id="279" idx="0"/>
          </p:cNvCxnSpPr>
          <p:nvPr/>
        </p:nvCxnSpPr>
        <p:spPr>
          <a:xfrm>
            <a:off x="4029100" y="6167713"/>
            <a:ext cx="0" cy="21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2"/>
          <p:cNvSpPr txBox="1"/>
          <p:nvPr>
            <p:ph type="title"/>
          </p:nvPr>
        </p:nvSpPr>
        <p:spPr>
          <a:xfrm>
            <a:off x="108650" y="25500"/>
            <a:ext cx="7579500" cy="5454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SzPts val="891"/>
              <a:buNone/>
            </a:pPr>
            <a:r>
              <a:rPr b="1" lang="en-US" sz="2107"/>
              <a:t>Feature Extraction, Template Matching &amp; Fraud Detection</a:t>
            </a:r>
            <a:endParaRPr b="1" sz="2107"/>
          </a:p>
        </p:txBody>
      </p:sp>
      <p:sp>
        <p:nvSpPr>
          <p:cNvPr id="295" name="Google Shape;295;p32"/>
          <p:cNvSpPr txBox="1"/>
          <p:nvPr/>
        </p:nvSpPr>
        <p:spPr>
          <a:xfrm>
            <a:off x="383725" y="658575"/>
            <a:ext cx="8450100" cy="61095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
        <p:nvSpPr>
          <p:cNvPr id="296" name="Google Shape;296;p32"/>
          <p:cNvSpPr/>
          <p:nvPr/>
        </p:nvSpPr>
        <p:spPr>
          <a:xfrm>
            <a:off x="505764" y="772745"/>
            <a:ext cx="2224200" cy="586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300">
                <a:latin typeface="Trebuchet MS"/>
                <a:ea typeface="Trebuchet MS"/>
                <a:cs typeface="Trebuchet MS"/>
                <a:sym typeface="Trebuchet MS"/>
              </a:rPr>
              <a:t>Pass preprocessed ROIs list to extract_features function </a:t>
            </a:r>
            <a:endParaRPr sz="1300">
              <a:latin typeface="Trebuchet MS"/>
              <a:ea typeface="Trebuchet MS"/>
              <a:cs typeface="Trebuchet MS"/>
              <a:sym typeface="Trebuchet MS"/>
            </a:endParaRPr>
          </a:p>
        </p:txBody>
      </p:sp>
      <p:sp>
        <p:nvSpPr>
          <p:cNvPr id="297" name="Google Shape;297;p32"/>
          <p:cNvSpPr/>
          <p:nvPr/>
        </p:nvSpPr>
        <p:spPr>
          <a:xfrm>
            <a:off x="474775" y="1616483"/>
            <a:ext cx="2286300" cy="545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ORB (robust, rotation-invariant) </a:t>
            </a:r>
            <a:endParaRPr>
              <a:latin typeface="Trebuchet MS"/>
              <a:ea typeface="Trebuchet MS"/>
              <a:cs typeface="Trebuchet MS"/>
              <a:sym typeface="Trebuchet MS"/>
            </a:endParaRPr>
          </a:p>
        </p:txBody>
      </p:sp>
      <p:sp>
        <p:nvSpPr>
          <p:cNvPr id="298" name="Google Shape;298;p32"/>
          <p:cNvSpPr/>
          <p:nvPr/>
        </p:nvSpPr>
        <p:spPr>
          <a:xfrm>
            <a:off x="536753" y="2418920"/>
            <a:ext cx="2162400" cy="586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Detect Keypoints and Compute Descriptors</a:t>
            </a:r>
            <a:endParaRPr>
              <a:latin typeface="Trebuchet MS"/>
              <a:ea typeface="Trebuchet MS"/>
              <a:cs typeface="Trebuchet MS"/>
              <a:sym typeface="Trebuchet MS"/>
            </a:endParaRPr>
          </a:p>
        </p:txBody>
      </p:sp>
      <p:sp>
        <p:nvSpPr>
          <p:cNvPr id="299" name="Google Shape;299;p32"/>
          <p:cNvSpPr/>
          <p:nvPr/>
        </p:nvSpPr>
        <p:spPr>
          <a:xfrm>
            <a:off x="505764" y="3327075"/>
            <a:ext cx="2224200" cy="5454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Match Features with standard Template</a:t>
            </a:r>
            <a:endParaRPr>
              <a:latin typeface="Trebuchet MS"/>
              <a:ea typeface="Trebuchet MS"/>
              <a:cs typeface="Trebuchet MS"/>
              <a:sym typeface="Trebuchet MS"/>
            </a:endParaRPr>
          </a:p>
        </p:txBody>
      </p:sp>
      <p:sp>
        <p:nvSpPr>
          <p:cNvPr id="300" name="Google Shape;300;p32"/>
          <p:cNvSpPr/>
          <p:nvPr/>
        </p:nvSpPr>
        <p:spPr>
          <a:xfrm>
            <a:off x="474775" y="5670531"/>
            <a:ext cx="2286300" cy="5865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Evaluate Matches</a:t>
            </a:r>
            <a:endParaRPr>
              <a:latin typeface="Trebuchet MS"/>
              <a:ea typeface="Trebuchet MS"/>
              <a:cs typeface="Trebuchet MS"/>
              <a:sym typeface="Trebuchet MS"/>
            </a:endParaRPr>
          </a:p>
        </p:txBody>
      </p:sp>
      <p:sp>
        <p:nvSpPr>
          <p:cNvPr id="301" name="Google Shape;301;p32"/>
          <p:cNvSpPr/>
          <p:nvPr/>
        </p:nvSpPr>
        <p:spPr>
          <a:xfrm>
            <a:off x="5352437" y="3679151"/>
            <a:ext cx="1572600" cy="6897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Classify Document Authenticity</a:t>
            </a:r>
            <a:endParaRPr>
              <a:latin typeface="Trebuchet MS"/>
              <a:ea typeface="Trebuchet MS"/>
              <a:cs typeface="Trebuchet MS"/>
              <a:sym typeface="Trebuchet MS"/>
            </a:endParaRPr>
          </a:p>
        </p:txBody>
      </p:sp>
      <p:sp>
        <p:nvSpPr>
          <p:cNvPr id="302" name="Google Shape;302;p32"/>
          <p:cNvSpPr/>
          <p:nvPr/>
        </p:nvSpPr>
        <p:spPr>
          <a:xfrm>
            <a:off x="4643720" y="1984014"/>
            <a:ext cx="1458600" cy="458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Genuine </a:t>
            </a:r>
            <a:endParaRPr>
              <a:latin typeface="Trebuchet MS"/>
              <a:ea typeface="Trebuchet MS"/>
              <a:cs typeface="Trebuchet MS"/>
              <a:sym typeface="Trebuchet MS"/>
            </a:endParaRPr>
          </a:p>
        </p:txBody>
      </p:sp>
      <p:sp>
        <p:nvSpPr>
          <p:cNvPr id="303" name="Google Shape;303;p32"/>
          <p:cNvSpPr/>
          <p:nvPr/>
        </p:nvSpPr>
        <p:spPr>
          <a:xfrm>
            <a:off x="2704800" y="4108978"/>
            <a:ext cx="1220700" cy="586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Trebuchet MS"/>
                <a:ea typeface="Trebuchet MS"/>
                <a:cs typeface="Trebuchet MS"/>
                <a:sym typeface="Trebuchet MS"/>
              </a:rPr>
              <a:t>Brute-Force Matching with Hamming Distance</a:t>
            </a:r>
            <a:endParaRPr sz="1000">
              <a:latin typeface="Trebuchet MS"/>
              <a:ea typeface="Trebuchet MS"/>
              <a:cs typeface="Trebuchet MS"/>
              <a:sym typeface="Trebuchet MS"/>
            </a:endParaRPr>
          </a:p>
        </p:txBody>
      </p:sp>
      <p:sp>
        <p:nvSpPr>
          <p:cNvPr id="304" name="Google Shape;304;p32"/>
          <p:cNvSpPr/>
          <p:nvPr/>
        </p:nvSpPr>
        <p:spPr>
          <a:xfrm>
            <a:off x="2663436" y="4960372"/>
            <a:ext cx="1515600" cy="458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Trebuchet MS"/>
                <a:ea typeface="Trebuchet MS"/>
                <a:cs typeface="Trebuchet MS"/>
                <a:sym typeface="Trebuchet MS"/>
              </a:rPr>
              <a:t>K nearest neighbor</a:t>
            </a:r>
            <a:endParaRPr b="1" sz="1000">
              <a:latin typeface="Trebuchet MS"/>
              <a:ea typeface="Trebuchet MS"/>
              <a:cs typeface="Trebuchet MS"/>
              <a:sym typeface="Trebuchet MS"/>
            </a:endParaRPr>
          </a:p>
          <a:p>
            <a:pPr indent="0" lvl="0" marL="0" rtl="0" algn="l">
              <a:spcBef>
                <a:spcPts val="0"/>
              </a:spcBef>
              <a:spcAft>
                <a:spcPts val="0"/>
              </a:spcAft>
              <a:buNone/>
            </a:pPr>
            <a:r>
              <a:rPr lang="en-US" sz="1000">
                <a:latin typeface="Trebuchet MS"/>
                <a:ea typeface="Trebuchet MS"/>
                <a:cs typeface="Trebuchet MS"/>
                <a:sym typeface="Trebuchet MS"/>
              </a:rPr>
              <a:t>k=2, nearest neighbour ratio=0.75 </a:t>
            </a:r>
            <a:endParaRPr sz="1000">
              <a:latin typeface="Trebuchet MS"/>
              <a:ea typeface="Trebuchet MS"/>
              <a:cs typeface="Trebuchet MS"/>
              <a:sym typeface="Trebuchet MS"/>
            </a:endParaRPr>
          </a:p>
        </p:txBody>
      </p:sp>
      <p:sp>
        <p:nvSpPr>
          <p:cNvPr id="305" name="Google Shape;305;p32"/>
          <p:cNvSpPr/>
          <p:nvPr/>
        </p:nvSpPr>
        <p:spPr>
          <a:xfrm>
            <a:off x="670077" y="4033125"/>
            <a:ext cx="1872300" cy="586500"/>
          </a:xfrm>
          <a:prstGeom prst="ellipse">
            <a:avLst/>
          </a:prstGeom>
          <a:solidFill>
            <a:srgbClr val="BFE471">
              <a:alpha val="6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Calculate Total matches </a:t>
            </a:r>
            <a:endParaRPr>
              <a:latin typeface="Trebuchet MS"/>
              <a:ea typeface="Trebuchet MS"/>
              <a:cs typeface="Trebuchet MS"/>
              <a:sym typeface="Trebuchet MS"/>
            </a:endParaRPr>
          </a:p>
        </p:txBody>
      </p:sp>
      <p:sp>
        <p:nvSpPr>
          <p:cNvPr id="306" name="Google Shape;306;p32"/>
          <p:cNvSpPr/>
          <p:nvPr/>
        </p:nvSpPr>
        <p:spPr>
          <a:xfrm>
            <a:off x="670077" y="4851834"/>
            <a:ext cx="1872300" cy="586500"/>
          </a:xfrm>
          <a:prstGeom prst="ellipse">
            <a:avLst/>
          </a:prstGeom>
          <a:solidFill>
            <a:srgbClr val="BFE471">
              <a:alpha val="6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Calculate Good matches</a:t>
            </a:r>
            <a:endParaRPr>
              <a:latin typeface="Trebuchet MS"/>
              <a:ea typeface="Trebuchet MS"/>
              <a:cs typeface="Trebuchet MS"/>
              <a:sym typeface="Trebuchet MS"/>
            </a:endParaRPr>
          </a:p>
        </p:txBody>
      </p:sp>
      <p:sp>
        <p:nvSpPr>
          <p:cNvPr id="307" name="Google Shape;307;p32"/>
          <p:cNvSpPr/>
          <p:nvPr/>
        </p:nvSpPr>
        <p:spPr>
          <a:xfrm>
            <a:off x="3298950" y="5567752"/>
            <a:ext cx="1572600" cy="792300"/>
          </a:xfrm>
          <a:prstGeom prst="ellipse">
            <a:avLst/>
          </a:prstGeom>
          <a:solidFill>
            <a:srgbClr val="BFE471">
              <a:alpha val="6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chemeClr val="dk1"/>
                </a:solidFill>
                <a:latin typeface="Trebuchet MS"/>
                <a:ea typeface="Trebuchet MS"/>
                <a:cs typeface="Trebuchet MS"/>
                <a:sym typeface="Trebuchet MS"/>
              </a:rPr>
              <a:t>Calculate Similarity Score</a:t>
            </a:r>
            <a:endParaRPr>
              <a:solidFill>
                <a:schemeClr val="dk1"/>
              </a:solidFill>
              <a:latin typeface="Trebuchet MS"/>
              <a:ea typeface="Trebuchet MS"/>
              <a:cs typeface="Trebuchet MS"/>
              <a:sym typeface="Trebuchet MS"/>
            </a:endParaRPr>
          </a:p>
        </p:txBody>
      </p:sp>
      <p:sp>
        <p:nvSpPr>
          <p:cNvPr id="308" name="Google Shape;308;p32"/>
          <p:cNvSpPr/>
          <p:nvPr/>
        </p:nvSpPr>
        <p:spPr>
          <a:xfrm>
            <a:off x="5409370" y="5587823"/>
            <a:ext cx="1458600" cy="731400"/>
          </a:xfrm>
          <a:prstGeom prst="ellipse">
            <a:avLst/>
          </a:prstGeom>
          <a:solidFill>
            <a:srgbClr val="BFE471">
              <a:alpha val="698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rPr lang="en-US">
                <a:latin typeface="Trebuchet MS"/>
                <a:ea typeface="Trebuchet MS"/>
                <a:cs typeface="Trebuchet MS"/>
                <a:sym typeface="Trebuchet MS"/>
              </a:rPr>
              <a:t>Calculate SSIM Score</a:t>
            </a:r>
            <a:endParaRPr>
              <a:latin typeface="Trebuchet MS"/>
              <a:ea typeface="Trebuchet MS"/>
              <a:cs typeface="Trebuchet MS"/>
              <a:sym typeface="Trebuchet MS"/>
            </a:endParaRPr>
          </a:p>
          <a:p>
            <a:pPr indent="0" lvl="0" marL="0" rtl="0" algn="ctr">
              <a:spcBef>
                <a:spcPts val="0"/>
              </a:spcBef>
              <a:spcAft>
                <a:spcPts val="0"/>
              </a:spcAft>
              <a:buClr>
                <a:schemeClr val="dk1"/>
              </a:buClr>
              <a:buSzPts val="1100"/>
              <a:buFont typeface="Arial"/>
              <a:buNone/>
            </a:pPr>
            <a:r>
              <a:t/>
            </a:r>
            <a:endParaRPr>
              <a:latin typeface="Trebuchet MS"/>
              <a:ea typeface="Trebuchet MS"/>
              <a:cs typeface="Trebuchet MS"/>
              <a:sym typeface="Trebuchet MS"/>
            </a:endParaRPr>
          </a:p>
        </p:txBody>
      </p:sp>
      <p:sp>
        <p:nvSpPr>
          <p:cNvPr id="309" name="Google Shape;309;p32"/>
          <p:cNvSpPr/>
          <p:nvPr/>
        </p:nvSpPr>
        <p:spPr>
          <a:xfrm>
            <a:off x="2973125" y="6509325"/>
            <a:ext cx="2379300" cy="168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Trebuchet MS"/>
                <a:ea typeface="Trebuchet MS"/>
                <a:cs typeface="Trebuchet MS"/>
                <a:sym typeface="Trebuchet MS"/>
              </a:rPr>
              <a:t>Good_matches/Total_matches</a:t>
            </a:r>
            <a:endParaRPr sz="1200">
              <a:latin typeface="Trebuchet MS"/>
              <a:ea typeface="Trebuchet MS"/>
              <a:cs typeface="Trebuchet MS"/>
              <a:sym typeface="Trebuchet MS"/>
            </a:endParaRPr>
          </a:p>
        </p:txBody>
      </p:sp>
      <p:sp>
        <p:nvSpPr>
          <p:cNvPr id="310" name="Google Shape;310;p32"/>
          <p:cNvSpPr/>
          <p:nvPr/>
        </p:nvSpPr>
        <p:spPr>
          <a:xfrm>
            <a:off x="3630027" y="2961787"/>
            <a:ext cx="5017200" cy="504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a:p>
            <a:pPr indent="0" lvl="0" marL="0" rtl="0" algn="ctr">
              <a:spcBef>
                <a:spcPts val="0"/>
              </a:spcBef>
              <a:spcAft>
                <a:spcPts val="0"/>
              </a:spcAft>
              <a:buNone/>
            </a:pPr>
            <a:r>
              <a:rPr lang="en-US" sz="1300">
                <a:latin typeface="Trebuchet MS"/>
                <a:ea typeface="Trebuchet MS"/>
                <a:cs typeface="Trebuchet MS"/>
                <a:sym typeface="Trebuchet MS"/>
              </a:rPr>
              <a:t>if (good_matches &gt; match_threshold) or  (similarity_score &gt; similarity_threshold)</a:t>
            </a:r>
            <a:endParaRPr sz="1300">
              <a:latin typeface="Trebuchet MS"/>
              <a:ea typeface="Trebuchet MS"/>
              <a:cs typeface="Trebuchet MS"/>
              <a:sym typeface="Trebuchet MS"/>
            </a:endParaRPr>
          </a:p>
          <a:p>
            <a:pPr indent="0" lvl="0" marL="0" rtl="0" algn="ctr">
              <a:spcBef>
                <a:spcPts val="0"/>
              </a:spcBef>
              <a:spcAft>
                <a:spcPts val="0"/>
              </a:spcAft>
              <a:buNone/>
            </a:pPr>
            <a:r>
              <a:t/>
            </a:r>
            <a:endParaRPr>
              <a:latin typeface="Trebuchet MS"/>
              <a:ea typeface="Trebuchet MS"/>
              <a:cs typeface="Trebuchet MS"/>
              <a:sym typeface="Trebuchet MS"/>
            </a:endParaRPr>
          </a:p>
        </p:txBody>
      </p:sp>
      <p:cxnSp>
        <p:nvCxnSpPr>
          <p:cNvPr id="311" name="Google Shape;311;p32"/>
          <p:cNvCxnSpPr>
            <a:stCxn id="296" idx="2"/>
            <a:endCxn id="297" idx="0"/>
          </p:cNvCxnSpPr>
          <p:nvPr/>
        </p:nvCxnSpPr>
        <p:spPr>
          <a:xfrm>
            <a:off x="1617864" y="1359245"/>
            <a:ext cx="0" cy="2571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32"/>
          <p:cNvCxnSpPr>
            <a:stCxn id="297" idx="2"/>
            <a:endCxn id="298" idx="0"/>
          </p:cNvCxnSpPr>
          <p:nvPr/>
        </p:nvCxnSpPr>
        <p:spPr>
          <a:xfrm>
            <a:off x="1617925" y="2161883"/>
            <a:ext cx="0" cy="257100"/>
          </a:xfrm>
          <a:prstGeom prst="straightConnector1">
            <a:avLst/>
          </a:prstGeom>
          <a:noFill/>
          <a:ln cap="flat" cmpd="sng" w="9525">
            <a:solidFill>
              <a:schemeClr val="dk2"/>
            </a:solidFill>
            <a:prstDash val="solid"/>
            <a:round/>
            <a:headEnd len="med" w="med" type="none"/>
            <a:tailEnd len="med" w="med" type="triangle"/>
          </a:ln>
        </p:spPr>
      </p:cxnSp>
      <p:cxnSp>
        <p:nvCxnSpPr>
          <p:cNvPr id="313" name="Google Shape;313;p32"/>
          <p:cNvCxnSpPr>
            <a:stCxn id="298" idx="2"/>
            <a:endCxn id="299" idx="0"/>
          </p:cNvCxnSpPr>
          <p:nvPr/>
        </p:nvCxnSpPr>
        <p:spPr>
          <a:xfrm>
            <a:off x="1617953" y="3005420"/>
            <a:ext cx="0" cy="321600"/>
          </a:xfrm>
          <a:prstGeom prst="straightConnector1">
            <a:avLst/>
          </a:prstGeom>
          <a:noFill/>
          <a:ln cap="flat" cmpd="sng" w="9525">
            <a:solidFill>
              <a:schemeClr val="dk2"/>
            </a:solidFill>
            <a:prstDash val="solid"/>
            <a:round/>
            <a:headEnd len="med" w="med" type="none"/>
            <a:tailEnd len="med" w="med" type="triangle"/>
          </a:ln>
        </p:spPr>
      </p:cxnSp>
      <p:cxnSp>
        <p:nvCxnSpPr>
          <p:cNvPr id="314" name="Google Shape;314;p32"/>
          <p:cNvCxnSpPr>
            <a:stCxn id="305" idx="4"/>
            <a:endCxn id="306" idx="0"/>
          </p:cNvCxnSpPr>
          <p:nvPr/>
        </p:nvCxnSpPr>
        <p:spPr>
          <a:xfrm>
            <a:off x="1606227" y="4619625"/>
            <a:ext cx="0" cy="2322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32"/>
          <p:cNvCxnSpPr>
            <a:stCxn id="306" idx="4"/>
            <a:endCxn id="300" idx="0"/>
          </p:cNvCxnSpPr>
          <p:nvPr/>
        </p:nvCxnSpPr>
        <p:spPr>
          <a:xfrm>
            <a:off x="1606227" y="5438334"/>
            <a:ext cx="11700" cy="2322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32"/>
          <p:cNvCxnSpPr>
            <a:stCxn id="299" idx="2"/>
            <a:endCxn id="305" idx="0"/>
          </p:cNvCxnSpPr>
          <p:nvPr/>
        </p:nvCxnSpPr>
        <p:spPr>
          <a:xfrm flipH="1">
            <a:off x="1606164" y="3872475"/>
            <a:ext cx="11700" cy="160500"/>
          </a:xfrm>
          <a:prstGeom prst="straightConnector1">
            <a:avLst/>
          </a:prstGeom>
          <a:noFill/>
          <a:ln cap="flat" cmpd="sng" w="9525">
            <a:solidFill>
              <a:schemeClr val="dk2"/>
            </a:solidFill>
            <a:prstDash val="solid"/>
            <a:round/>
            <a:headEnd len="med" w="med" type="none"/>
            <a:tailEnd len="med" w="med" type="none"/>
          </a:ln>
        </p:spPr>
      </p:cxnSp>
      <p:cxnSp>
        <p:nvCxnSpPr>
          <p:cNvPr id="317" name="Google Shape;317;p32"/>
          <p:cNvCxnSpPr>
            <a:stCxn id="300" idx="3"/>
            <a:endCxn id="307" idx="2"/>
          </p:cNvCxnSpPr>
          <p:nvPr/>
        </p:nvCxnSpPr>
        <p:spPr>
          <a:xfrm>
            <a:off x="2761075" y="5963781"/>
            <a:ext cx="537900" cy="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2"/>
          <p:cNvCxnSpPr>
            <a:stCxn id="307" idx="6"/>
            <a:endCxn id="308" idx="2"/>
          </p:cNvCxnSpPr>
          <p:nvPr/>
        </p:nvCxnSpPr>
        <p:spPr>
          <a:xfrm flipH="1" rot="10800000">
            <a:off x="4871550" y="5953402"/>
            <a:ext cx="537900" cy="10500"/>
          </a:xfrm>
          <a:prstGeom prst="straightConnector1">
            <a:avLst/>
          </a:prstGeom>
          <a:noFill/>
          <a:ln cap="flat" cmpd="sng" w="9525">
            <a:solidFill>
              <a:schemeClr val="dk2"/>
            </a:solidFill>
            <a:prstDash val="solid"/>
            <a:round/>
            <a:headEnd len="med" w="med" type="none"/>
            <a:tailEnd len="med" w="med" type="none"/>
          </a:ln>
        </p:spPr>
      </p:cxnSp>
      <p:cxnSp>
        <p:nvCxnSpPr>
          <p:cNvPr id="319" name="Google Shape;319;p32"/>
          <p:cNvCxnSpPr>
            <a:stCxn id="308" idx="0"/>
            <a:endCxn id="301" idx="2"/>
          </p:cNvCxnSpPr>
          <p:nvPr/>
        </p:nvCxnSpPr>
        <p:spPr>
          <a:xfrm rot="10800000">
            <a:off x="6138670" y="4368923"/>
            <a:ext cx="0" cy="1218900"/>
          </a:xfrm>
          <a:prstGeom prst="straightConnector1">
            <a:avLst/>
          </a:prstGeom>
          <a:noFill/>
          <a:ln cap="flat" cmpd="sng" w="9525">
            <a:solidFill>
              <a:schemeClr val="dk2"/>
            </a:solidFill>
            <a:prstDash val="solid"/>
            <a:round/>
            <a:headEnd len="med" w="med" type="none"/>
            <a:tailEnd len="med" w="med" type="triangle"/>
          </a:ln>
        </p:spPr>
      </p:cxnSp>
      <p:sp>
        <p:nvSpPr>
          <p:cNvPr id="320" name="Google Shape;320;p32"/>
          <p:cNvSpPr/>
          <p:nvPr/>
        </p:nvSpPr>
        <p:spPr>
          <a:xfrm>
            <a:off x="7085800" y="3895700"/>
            <a:ext cx="1639200" cy="3189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000">
                <a:latin typeface="Trebuchet MS"/>
                <a:ea typeface="Trebuchet MS"/>
                <a:cs typeface="Trebuchet MS"/>
                <a:sym typeface="Trebuchet MS"/>
              </a:rPr>
              <a:t>similarity_threshold=0.47 </a:t>
            </a:r>
            <a:endParaRPr sz="1000">
              <a:latin typeface="Trebuchet MS"/>
              <a:ea typeface="Trebuchet MS"/>
              <a:cs typeface="Trebuchet MS"/>
              <a:sym typeface="Trebuchet MS"/>
            </a:endParaRPr>
          </a:p>
        </p:txBody>
      </p:sp>
      <p:sp>
        <p:nvSpPr>
          <p:cNvPr id="321" name="Google Shape;321;p32"/>
          <p:cNvSpPr/>
          <p:nvPr/>
        </p:nvSpPr>
        <p:spPr>
          <a:xfrm>
            <a:off x="7152391" y="4300640"/>
            <a:ext cx="1572600" cy="2883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Trebuchet MS"/>
                <a:ea typeface="Trebuchet MS"/>
                <a:cs typeface="Trebuchet MS"/>
                <a:sym typeface="Trebuchet MS"/>
              </a:rPr>
              <a:t> match_threshold=30</a:t>
            </a:r>
            <a:endParaRPr sz="1000">
              <a:latin typeface="Trebuchet MS"/>
              <a:ea typeface="Trebuchet MS"/>
              <a:cs typeface="Trebuchet MS"/>
              <a:sym typeface="Trebuchet MS"/>
            </a:endParaRPr>
          </a:p>
        </p:txBody>
      </p:sp>
      <p:cxnSp>
        <p:nvCxnSpPr>
          <p:cNvPr id="322" name="Google Shape;322;p32"/>
          <p:cNvCxnSpPr/>
          <p:nvPr/>
        </p:nvCxnSpPr>
        <p:spPr>
          <a:xfrm>
            <a:off x="6138691" y="3679151"/>
            <a:ext cx="0" cy="0"/>
          </a:xfrm>
          <a:prstGeom prst="straightConnector1">
            <a:avLst/>
          </a:prstGeom>
          <a:noFill/>
          <a:ln cap="flat" cmpd="sng" w="9525">
            <a:solidFill>
              <a:schemeClr val="dk2"/>
            </a:solidFill>
            <a:prstDash val="solid"/>
            <a:round/>
            <a:headEnd len="med" w="med" type="none"/>
            <a:tailEnd len="med" w="med" type="none"/>
          </a:ln>
        </p:spPr>
      </p:cxnSp>
      <p:cxnSp>
        <p:nvCxnSpPr>
          <p:cNvPr id="323" name="Google Shape;323;p32"/>
          <p:cNvCxnSpPr>
            <a:stCxn id="301" idx="0"/>
            <a:endCxn id="310" idx="2"/>
          </p:cNvCxnSpPr>
          <p:nvPr/>
        </p:nvCxnSpPr>
        <p:spPr>
          <a:xfrm rot="10800000">
            <a:off x="6138737" y="3465851"/>
            <a:ext cx="0" cy="213300"/>
          </a:xfrm>
          <a:prstGeom prst="straightConnector1">
            <a:avLst/>
          </a:prstGeom>
          <a:noFill/>
          <a:ln cap="flat" cmpd="sng" w="9525">
            <a:solidFill>
              <a:schemeClr val="dk2"/>
            </a:solidFill>
            <a:prstDash val="solid"/>
            <a:round/>
            <a:headEnd len="med" w="med" type="none"/>
            <a:tailEnd len="med" w="med" type="none"/>
          </a:ln>
        </p:spPr>
      </p:cxnSp>
      <p:sp>
        <p:nvSpPr>
          <p:cNvPr id="324" name="Google Shape;324;p32"/>
          <p:cNvSpPr/>
          <p:nvPr/>
        </p:nvSpPr>
        <p:spPr>
          <a:xfrm>
            <a:off x="6693327" y="1984213"/>
            <a:ext cx="1220700" cy="458100"/>
          </a:xfrm>
          <a:prstGeom prst="roundRect">
            <a:avLst>
              <a:gd fmla="val 16667" name="adj"/>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Trebuchet MS"/>
                <a:ea typeface="Trebuchet MS"/>
                <a:cs typeface="Trebuchet MS"/>
                <a:sym typeface="Trebuchet MS"/>
              </a:rPr>
              <a:t>Potentially fake </a:t>
            </a:r>
            <a:endParaRPr>
              <a:latin typeface="Trebuchet MS"/>
              <a:ea typeface="Trebuchet MS"/>
              <a:cs typeface="Trebuchet MS"/>
              <a:sym typeface="Trebuchet MS"/>
            </a:endParaRPr>
          </a:p>
        </p:txBody>
      </p:sp>
      <p:sp>
        <p:nvSpPr>
          <p:cNvPr id="325" name="Google Shape;325;p32"/>
          <p:cNvSpPr txBox="1"/>
          <p:nvPr/>
        </p:nvSpPr>
        <p:spPr>
          <a:xfrm>
            <a:off x="6774950" y="2507005"/>
            <a:ext cx="537900" cy="1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pic>
        <p:nvPicPr>
          <p:cNvPr id="326" name="Google Shape;326;p32"/>
          <p:cNvPicPr preferRelativeResize="0"/>
          <p:nvPr/>
        </p:nvPicPr>
        <p:blipFill>
          <a:blip r:embed="rId3">
            <a:alphaModFix/>
          </a:blip>
          <a:stretch>
            <a:fillRect/>
          </a:stretch>
        </p:blipFill>
        <p:spPr>
          <a:xfrm>
            <a:off x="3925489" y="829939"/>
            <a:ext cx="2224286" cy="1108099"/>
          </a:xfrm>
          <a:prstGeom prst="rect">
            <a:avLst/>
          </a:prstGeom>
          <a:noFill/>
          <a:ln>
            <a:noFill/>
          </a:ln>
        </p:spPr>
      </p:pic>
      <p:pic>
        <p:nvPicPr>
          <p:cNvPr id="327" name="Google Shape;327;p32"/>
          <p:cNvPicPr preferRelativeResize="0"/>
          <p:nvPr/>
        </p:nvPicPr>
        <p:blipFill>
          <a:blip r:embed="rId4">
            <a:alphaModFix/>
          </a:blip>
          <a:stretch>
            <a:fillRect/>
          </a:stretch>
        </p:blipFill>
        <p:spPr>
          <a:xfrm>
            <a:off x="6461616" y="811463"/>
            <a:ext cx="1684117" cy="1108099"/>
          </a:xfrm>
          <a:prstGeom prst="rect">
            <a:avLst/>
          </a:prstGeom>
          <a:noFill/>
          <a:ln>
            <a:noFill/>
          </a:ln>
        </p:spPr>
      </p:pic>
      <p:sp>
        <p:nvSpPr>
          <p:cNvPr id="328" name="Google Shape;328;p32"/>
          <p:cNvSpPr/>
          <p:nvPr/>
        </p:nvSpPr>
        <p:spPr>
          <a:xfrm>
            <a:off x="7050538" y="5813150"/>
            <a:ext cx="1636500" cy="301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000">
                <a:latin typeface="Trebuchet MS"/>
                <a:ea typeface="Trebuchet MS"/>
                <a:cs typeface="Trebuchet MS"/>
                <a:sym typeface="Trebuchet MS"/>
              </a:rPr>
              <a:t> SSIM_THRESHOLD = 0.47</a:t>
            </a:r>
            <a:endParaRPr sz="1000">
              <a:latin typeface="Trebuchet MS"/>
              <a:ea typeface="Trebuchet MS"/>
              <a:cs typeface="Trebuchet MS"/>
              <a:sym typeface="Trebuchet MS"/>
            </a:endParaRPr>
          </a:p>
        </p:txBody>
      </p:sp>
      <p:cxnSp>
        <p:nvCxnSpPr>
          <p:cNvPr id="329" name="Google Shape;329;p32"/>
          <p:cNvCxnSpPr/>
          <p:nvPr/>
        </p:nvCxnSpPr>
        <p:spPr>
          <a:xfrm flipH="1" rot="10800000">
            <a:off x="5373050" y="2692655"/>
            <a:ext cx="1639200" cy="18600"/>
          </a:xfrm>
          <a:prstGeom prst="straightConnector1">
            <a:avLst/>
          </a:prstGeom>
          <a:noFill/>
          <a:ln cap="flat" cmpd="sng" w="9525">
            <a:solidFill>
              <a:schemeClr val="dk2"/>
            </a:solidFill>
            <a:prstDash val="solid"/>
            <a:round/>
            <a:headEnd len="med" w="med" type="none"/>
            <a:tailEnd len="med" w="med" type="none"/>
          </a:ln>
        </p:spPr>
      </p:cxnSp>
      <p:cxnSp>
        <p:nvCxnSpPr>
          <p:cNvPr id="330" name="Google Shape;330;p32"/>
          <p:cNvCxnSpPr/>
          <p:nvPr/>
        </p:nvCxnSpPr>
        <p:spPr>
          <a:xfrm rot="10800000">
            <a:off x="5373050" y="2451175"/>
            <a:ext cx="4500" cy="275700"/>
          </a:xfrm>
          <a:prstGeom prst="straightConnector1">
            <a:avLst/>
          </a:prstGeom>
          <a:noFill/>
          <a:ln cap="flat" cmpd="sng" w="9525">
            <a:solidFill>
              <a:schemeClr val="dk2"/>
            </a:solidFill>
            <a:prstDash val="solid"/>
            <a:round/>
            <a:headEnd len="med" w="med" type="none"/>
            <a:tailEnd len="med" w="med" type="triangle"/>
          </a:ln>
        </p:spPr>
      </p:cxnSp>
      <p:cxnSp>
        <p:nvCxnSpPr>
          <p:cNvPr id="331" name="Google Shape;331;p32"/>
          <p:cNvCxnSpPr/>
          <p:nvPr/>
        </p:nvCxnSpPr>
        <p:spPr>
          <a:xfrm rot="10800000">
            <a:off x="7012250" y="2418925"/>
            <a:ext cx="4500" cy="275700"/>
          </a:xfrm>
          <a:prstGeom prst="straightConnector1">
            <a:avLst/>
          </a:prstGeom>
          <a:noFill/>
          <a:ln cap="flat" cmpd="sng" w="9525">
            <a:solidFill>
              <a:schemeClr val="dk2"/>
            </a:solidFill>
            <a:prstDash val="solid"/>
            <a:round/>
            <a:headEnd len="med" w="med" type="none"/>
            <a:tailEnd len="med" w="med" type="triangle"/>
          </a:ln>
        </p:spPr>
      </p:cxnSp>
      <p:cxnSp>
        <p:nvCxnSpPr>
          <p:cNvPr id="332" name="Google Shape;332;p32"/>
          <p:cNvCxnSpPr/>
          <p:nvPr/>
        </p:nvCxnSpPr>
        <p:spPr>
          <a:xfrm rot="10800000">
            <a:off x="6138616" y="2701951"/>
            <a:ext cx="0" cy="213300"/>
          </a:xfrm>
          <a:prstGeom prst="straightConnector1">
            <a:avLst/>
          </a:prstGeom>
          <a:noFill/>
          <a:ln cap="flat" cmpd="sng" w="9525">
            <a:solidFill>
              <a:schemeClr val="dk2"/>
            </a:solidFill>
            <a:prstDash val="solid"/>
            <a:round/>
            <a:headEnd len="med" w="med" type="none"/>
            <a:tailEnd len="med" w="med" type="none"/>
          </a:ln>
        </p:spPr>
      </p:cxnSp>
      <p:sp>
        <p:nvSpPr>
          <p:cNvPr id="333" name="Google Shape;333;p32"/>
          <p:cNvSpPr txBox="1"/>
          <p:nvPr/>
        </p:nvSpPr>
        <p:spPr>
          <a:xfrm>
            <a:off x="4839650" y="2524950"/>
            <a:ext cx="53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3F3F3F"/>
                </a:solidFill>
                <a:latin typeface="Trebuchet MS"/>
                <a:ea typeface="Trebuchet MS"/>
                <a:cs typeface="Trebuchet MS"/>
                <a:sym typeface="Trebuchet MS"/>
              </a:rPr>
              <a:t>True</a:t>
            </a:r>
            <a:endParaRPr sz="1100">
              <a:solidFill>
                <a:srgbClr val="3F3F3F"/>
              </a:solidFill>
              <a:latin typeface="Trebuchet MS"/>
              <a:ea typeface="Trebuchet MS"/>
              <a:cs typeface="Trebuchet MS"/>
              <a:sym typeface="Trebuchet MS"/>
            </a:endParaRPr>
          </a:p>
        </p:txBody>
      </p:sp>
      <p:sp>
        <p:nvSpPr>
          <p:cNvPr id="334" name="Google Shape;334;p32"/>
          <p:cNvSpPr txBox="1"/>
          <p:nvPr/>
        </p:nvSpPr>
        <p:spPr>
          <a:xfrm>
            <a:off x="7152400" y="2525050"/>
            <a:ext cx="537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solidFill>
                  <a:srgbClr val="3F3F3F"/>
                </a:solidFill>
                <a:latin typeface="Trebuchet MS"/>
                <a:ea typeface="Trebuchet MS"/>
                <a:cs typeface="Trebuchet MS"/>
                <a:sym typeface="Trebuchet MS"/>
              </a:rPr>
              <a:t>False</a:t>
            </a:r>
            <a:endParaRPr sz="1100">
              <a:solidFill>
                <a:srgbClr val="3F3F3F"/>
              </a:solidFill>
              <a:latin typeface="Trebuchet MS"/>
              <a:ea typeface="Trebuchet MS"/>
              <a:cs typeface="Trebuchet MS"/>
              <a:sym typeface="Trebuchet MS"/>
            </a:endParaRPr>
          </a:p>
        </p:txBody>
      </p:sp>
      <p:sp>
        <p:nvSpPr>
          <p:cNvPr id="335" name="Google Shape;335;p32"/>
          <p:cNvSpPr txBox="1"/>
          <p:nvPr/>
        </p:nvSpPr>
        <p:spPr>
          <a:xfrm>
            <a:off x="-1004200" y="4468575"/>
            <a:ext cx="77304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3"/>
          <p:cNvSpPr/>
          <p:nvPr/>
        </p:nvSpPr>
        <p:spPr>
          <a:xfrm>
            <a:off x="300135" y="340900"/>
            <a:ext cx="5729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EXPERIMENTAL RESULTS</a:t>
            </a:r>
            <a:endParaRPr b="1" i="0" sz="2400" u="none" cap="none" strike="noStrike">
              <a:solidFill>
                <a:schemeClr val="accent1"/>
              </a:solidFill>
              <a:latin typeface="Times New Roman"/>
              <a:ea typeface="Times New Roman"/>
              <a:cs typeface="Times New Roman"/>
              <a:sym typeface="Times New Roman"/>
            </a:endParaRPr>
          </a:p>
        </p:txBody>
      </p:sp>
      <p:pic>
        <p:nvPicPr>
          <p:cNvPr id="341" name="Google Shape;341;p33"/>
          <p:cNvPicPr preferRelativeResize="0"/>
          <p:nvPr/>
        </p:nvPicPr>
        <p:blipFill>
          <a:blip r:embed="rId3">
            <a:alphaModFix/>
          </a:blip>
          <a:stretch>
            <a:fillRect/>
          </a:stretch>
        </p:blipFill>
        <p:spPr>
          <a:xfrm>
            <a:off x="300125" y="1500202"/>
            <a:ext cx="8744000" cy="4350500"/>
          </a:xfrm>
          <a:prstGeom prst="rect">
            <a:avLst/>
          </a:prstGeom>
          <a:noFill/>
          <a:ln>
            <a:noFill/>
          </a:ln>
        </p:spPr>
      </p:pic>
      <p:sp>
        <p:nvSpPr>
          <p:cNvPr id="342" name="Google Shape;342;p33"/>
          <p:cNvSpPr txBox="1"/>
          <p:nvPr/>
        </p:nvSpPr>
        <p:spPr>
          <a:xfrm>
            <a:off x="300125" y="951300"/>
            <a:ext cx="7987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a:solidFill>
                  <a:schemeClr val="dk1"/>
                </a:solidFill>
                <a:highlight>
                  <a:srgbClr val="FFFFFF"/>
                </a:highlight>
              </a:rPr>
              <a:t>Analysis of Document Authenticity through Feature Matching and SSIM Evaluation</a:t>
            </a:r>
            <a:endParaRPr>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4"/>
          <p:cNvSpPr txBox="1"/>
          <p:nvPr/>
        </p:nvSpPr>
        <p:spPr>
          <a:xfrm>
            <a:off x="416000" y="846050"/>
            <a:ext cx="6640800" cy="273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US">
                <a:solidFill>
                  <a:srgbClr val="0D0D0D"/>
                </a:solidFill>
                <a:highlight>
                  <a:srgbClr val="FFFFFF"/>
                </a:highlight>
                <a:latin typeface="Roboto"/>
                <a:ea typeface="Roboto"/>
                <a:cs typeface="Roboto"/>
                <a:sym typeface="Roboto"/>
              </a:rPr>
              <a:t>Our model employs a custom CNN architecture particularly designed with convolutional layers progressively increasing in filter count, dropout layers to reduce overfitting, and dense layers to finalize classification. This specialized CNN architecture provides powerful feature extraction, allowing the model to recognize detailed patterns unique to each document format. In parallel, the use of the pre-trained VGG16 model improves feature extraction capabilities, resulting in a more detailed representation of document features. </a:t>
            </a:r>
            <a:endParaRPr>
              <a:solidFill>
                <a:schemeClr val="dk1"/>
              </a:solidFill>
              <a:highlight>
                <a:srgbClr val="FFFFFF"/>
              </a:highlight>
              <a:latin typeface="Roboto"/>
              <a:ea typeface="Roboto"/>
              <a:cs typeface="Roboto"/>
              <a:sym typeface="Roboto"/>
            </a:endParaRPr>
          </a:p>
          <a:p>
            <a:pPr indent="0" lvl="0" marL="0" rtl="0" algn="just">
              <a:spcBef>
                <a:spcPts val="1500"/>
              </a:spcBef>
              <a:spcAft>
                <a:spcPts val="0"/>
              </a:spcAft>
              <a:buClr>
                <a:schemeClr val="dk1"/>
              </a:buClr>
              <a:buSzPts val="1800"/>
              <a:buFont typeface="Arial"/>
              <a:buNone/>
            </a:pPr>
            <a:r>
              <a:rPr b="1" lang="en-US">
                <a:solidFill>
                  <a:srgbClr val="3F3F3F"/>
                </a:solidFill>
                <a:highlight>
                  <a:srgbClr val="FFFFFF"/>
                </a:highlight>
                <a:latin typeface="Trebuchet MS"/>
                <a:ea typeface="Trebuchet MS"/>
                <a:cs typeface="Trebuchet MS"/>
                <a:sym typeface="Trebuchet MS"/>
              </a:rPr>
              <a:t>Dataset Overview : </a:t>
            </a:r>
            <a:endParaRPr b="1">
              <a:solidFill>
                <a:srgbClr val="3F3F3F"/>
              </a:solidFill>
              <a:highlight>
                <a:srgbClr val="FFFFFF"/>
              </a:highlight>
              <a:latin typeface="Trebuchet MS"/>
              <a:ea typeface="Trebuchet MS"/>
              <a:cs typeface="Trebuchet MS"/>
              <a:sym typeface="Trebuchet MS"/>
            </a:endParaRPr>
          </a:p>
          <a:p>
            <a:pPr indent="0" lvl="0" marL="0" marR="0" rtl="0" algn="just">
              <a:lnSpc>
                <a:spcPct val="100000"/>
              </a:lnSpc>
              <a:spcBef>
                <a:spcPts val="0"/>
              </a:spcBef>
              <a:spcAft>
                <a:spcPts val="0"/>
              </a:spcAft>
              <a:buClr>
                <a:schemeClr val="dk1"/>
              </a:buClr>
              <a:buSzPts val="1100"/>
              <a:buFont typeface="Arial"/>
              <a:buNone/>
            </a:pPr>
            <a:r>
              <a:t/>
            </a:r>
            <a:endParaRPr>
              <a:solidFill>
                <a:srgbClr val="434343"/>
              </a:solidFill>
              <a:highlight>
                <a:srgbClr val="FFFFFF"/>
              </a:highlight>
            </a:endParaRPr>
          </a:p>
        </p:txBody>
      </p:sp>
      <p:sp>
        <p:nvSpPr>
          <p:cNvPr id="348" name="Google Shape;348;p34"/>
          <p:cNvSpPr/>
          <p:nvPr/>
        </p:nvSpPr>
        <p:spPr>
          <a:xfrm>
            <a:off x="416000" y="136800"/>
            <a:ext cx="5400900" cy="6285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III) </a:t>
            </a:r>
            <a:r>
              <a:rPr b="1" lang="en-US" sz="2400">
                <a:solidFill>
                  <a:schemeClr val="accent1"/>
                </a:solidFill>
                <a:latin typeface="Trebuchet MS"/>
                <a:ea typeface="Trebuchet MS"/>
                <a:cs typeface="Trebuchet MS"/>
                <a:sym typeface="Trebuchet MS"/>
              </a:rPr>
              <a:t>DOCUMENT CLASSIFICATION</a:t>
            </a:r>
            <a:endParaRPr b="1" sz="2400">
              <a:solidFill>
                <a:schemeClr val="accent1"/>
              </a:solidFill>
              <a:latin typeface="Trebuchet MS"/>
              <a:ea typeface="Trebuchet MS"/>
              <a:cs typeface="Trebuchet MS"/>
              <a:sym typeface="Trebuchet MS"/>
            </a:endParaRPr>
          </a:p>
        </p:txBody>
      </p:sp>
      <p:pic>
        <p:nvPicPr>
          <p:cNvPr id="349" name="Google Shape;349;p34"/>
          <p:cNvPicPr preferRelativeResize="0"/>
          <p:nvPr/>
        </p:nvPicPr>
        <p:blipFill>
          <a:blip r:embed="rId3">
            <a:alphaModFix/>
          </a:blip>
          <a:stretch>
            <a:fillRect/>
          </a:stretch>
        </p:blipFill>
        <p:spPr>
          <a:xfrm>
            <a:off x="751250" y="3243263"/>
            <a:ext cx="6305550" cy="371475"/>
          </a:xfrm>
          <a:prstGeom prst="rect">
            <a:avLst/>
          </a:prstGeom>
          <a:noFill/>
          <a:ln>
            <a:noFill/>
          </a:ln>
        </p:spPr>
      </p:pic>
      <p:pic>
        <p:nvPicPr>
          <p:cNvPr id="350" name="Google Shape;350;p34"/>
          <p:cNvPicPr preferRelativeResize="0"/>
          <p:nvPr/>
        </p:nvPicPr>
        <p:blipFill rotWithShape="1">
          <a:blip r:embed="rId4">
            <a:alphaModFix/>
          </a:blip>
          <a:srcRect b="29865" l="36379" r="36045" t="34342"/>
          <a:stretch/>
        </p:blipFill>
        <p:spPr>
          <a:xfrm>
            <a:off x="3484113" y="4118238"/>
            <a:ext cx="2476500" cy="1828800"/>
          </a:xfrm>
          <a:prstGeom prst="rect">
            <a:avLst/>
          </a:prstGeom>
          <a:noFill/>
          <a:ln>
            <a:noFill/>
          </a:ln>
        </p:spPr>
      </p:pic>
      <p:pic>
        <p:nvPicPr>
          <p:cNvPr id="351" name="Google Shape;351;p34"/>
          <p:cNvPicPr preferRelativeResize="0"/>
          <p:nvPr/>
        </p:nvPicPr>
        <p:blipFill rotWithShape="1">
          <a:blip r:embed="rId5">
            <a:alphaModFix/>
          </a:blip>
          <a:srcRect b="37211" l="38371" r="38871" t="36284"/>
          <a:stretch/>
        </p:blipFill>
        <p:spPr>
          <a:xfrm>
            <a:off x="6125725" y="4099200"/>
            <a:ext cx="2828925" cy="1866900"/>
          </a:xfrm>
          <a:prstGeom prst="rect">
            <a:avLst/>
          </a:prstGeom>
          <a:noFill/>
          <a:ln>
            <a:noFill/>
          </a:ln>
        </p:spPr>
      </p:pic>
      <p:pic>
        <p:nvPicPr>
          <p:cNvPr id="352" name="Google Shape;352;p34"/>
          <p:cNvPicPr preferRelativeResize="0"/>
          <p:nvPr/>
        </p:nvPicPr>
        <p:blipFill rotWithShape="1">
          <a:blip r:embed="rId6">
            <a:alphaModFix/>
          </a:blip>
          <a:srcRect b="12834" l="19270" r="17772" t="16643"/>
          <a:stretch/>
        </p:blipFill>
        <p:spPr>
          <a:xfrm>
            <a:off x="471225" y="4099200"/>
            <a:ext cx="2790825" cy="1771650"/>
          </a:xfrm>
          <a:prstGeom prst="rect">
            <a:avLst/>
          </a:prstGeom>
          <a:noFill/>
          <a:ln>
            <a:noFill/>
          </a:ln>
        </p:spPr>
      </p:pic>
      <p:sp>
        <p:nvSpPr>
          <p:cNvPr id="353" name="Google Shape;353;p34"/>
          <p:cNvSpPr txBox="1"/>
          <p:nvPr/>
        </p:nvSpPr>
        <p:spPr>
          <a:xfrm>
            <a:off x="3484125" y="5966100"/>
            <a:ext cx="56421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50">
                <a:solidFill>
                  <a:srgbClr val="3F3F3F"/>
                </a:solidFill>
                <a:latin typeface="Trebuchet MS"/>
                <a:ea typeface="Trebuchet MS"/>
                <a:cs typeface="Trebuchet MS"/>
                <a:sym typeface="Trebuchet MS"/>
              </a:rPr>
              <a:t>Few images from Training set</a:t>
            </a:r>
            <a:endParaRPr sz="1150">
              <a:solidFill>
                <a:srgbClr val="3F3F3F"/>
              </a:solidFill>
              <a:latin typeface="Trebuchet MS"/>
              <a:ea typeface="Trebuchet MS"/>
              <a:cs typeface="Trebuchet MS"/>
              <a:sym typeface="Trebuchet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5"/>
          <p:cNvSpPr txBox="1"/>
          <p:nvPr/>
        </p:nvSpPr>
        <p:spPr>
          <a:xfrm>
            <a:off x="239844" y="350050"/>
            <a:ext cx="7461900" cy="528000"/>
          </a:xfrm>
          <a:prstGeom prst="rect">
            <a:avLst/>
          </a:prstGeom>
          <a:noFill/>
          <a:ln>
            <a:noFill/>
          </a:ln>
        </p:spPr>
        <p:txBody>
          <a:bodyPr anchorCtr="0" anchor="t" bIns="91425" lIns="91425" spcFirstLastPara="1" rIns="91425" wrap="square" tIns="91425">
            <a:normAutofit/>
          </a:bodyPr>
          <a:lstStyle/>
          <a:p>
            <a:pPr indent="0" lvl="0" marL="0" marR="0" rtl="0" algn="just">
              <a:lnSpc>
                <a:spcPct val="115000"/>
              </a:lnSpc>
              <a:spcBef>
                <a:spcPts val="0"/>
              </a:spcBef>
              <a:spcAft>
                <a:spcPts val="1500"/>
              </a:spcAft>
              <a:buNone/>
            </a:pPr>
            <a:r>
              <a:rPr b="1" lang="en-US" sz="1800">
                <a:solidFill>
                  <a:schemeClr val="accent1"/>
                </a:solidFill>
                <a:highlight>
                  <a:srgbClr val="FFFFFF"/>
                </a:highlight>
                <a:latin typeface="Roboto"/>
                <a:ea typeface="Roboto"/>
                <a:cs typeface="Roboto"/>
                <a:sym typeface="Roboto"/>
              </a:rPr>
              <a:t>Proposed </a:t>
            </a:r>
            <a:r>
              <a:rPr b="1" lang="en-US" sz="1800">
                <a:solidFill>
                  <a:schemeClr val="accent1"/>
                </a:solidFill>
                <a:highlight>
                  <a:srgbClr val="FFFFFF"/>
                </a:highlight>
                <a:latin typeface="Roboto"/>
                <a:ea typeface="Roboto"/>
                <a:cs typeface="Roboto"/>
                <a:sym typeface="Roboto"/>
              </a:rPr>
              <a:t>Classification Model </a:t>
            </a:r>
            <a:endParaRPr b="1" sz="1800">
              <a:solidFill>
                <a:srgbClr val="90C226"/>
              </a:solidFill>
              <a:latin typeface="Trebuchet MS"/>
              <a:ea typeface="Trebuchet MS"/>
              <a:cs typeface="Trebuchet MS"/>
              <a:sym typeface="Trebuchet MS"/>
            </a:endParaRPr>
          </a:p>
        </p:txBody>
      </p:sp>
      <p:sp>
        <p:nvSpPr>
          <p:cNvPr id="359" name="Google Shape;359;p35"/>
          <p:cNvSpPr txBox="1"/>
          <p:nvPr/>
        </p:nvSpPr>
        <p:spPr>
          <a:xfrm>
            <a:off x="1058634" y="4385959"/>
            <a:ext cx="2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a:p>
        </p:txBody>
      </p:sp>
      <p:sp>
        <p:nvSpPr>
          <p:cNvPr id="360" name="Google Shape;360;p35"/>
          <p:cNvSpPr txBox="1"/>
          <p:nvPr/>
        </p:nvSpPr>
        <p:spPr>
          <a:xfrm>
            <a:off x="2683132" y="4306459"/>
            <a:ext cx="262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 </a:t>
            </a:r>
            <a:endParaRPr sz="1500"/>
          </a:p>
        </p:txBody>
      </p:sp>
      <p:pic>
        <p:nvPicPr>
          <p:cNvPr id="361" name="Google Shape;361;p35"/>
          <p:cNvPicPr preferRelativeResize="0"/>
          <p:nvPr/>
        </p:nvPicPr>
        <p:blipFill>
          <a:blip r:embed="rId3">
            <a:alphaModFix/>
          </a:blip>
          <a:stretch>
            <a:fillRect/>
          </a:stretch>
        </p:blipFill>
        <p:spPr>
          <a:xfrm>
            <a:off x="2906727" y="5632171"/>
            <a:ext cx="483816" cy="122914"/>
          </a:xfrm>
          <a:prstGeom prst="rect">
            <a:avLst/>
          </a:prstGeom>
          <a:noFill/>
          <a:ln>
            <a:noFill/>
          </a:ln>
        </p:spPr>
      </p:pic>
      <p:pic>
        <p:nvPicPr>
          <p:cNvPr id="362" name="Google Shape;362;p35"/>
          <p:cNvPicPr preferRelativeResize="0"/>
          <p:nvPr/>
        </p:nvPicPr>
        <p:blipFill>
          <a:blip r:embed="rId4">
            <a:alphaModFix/>
          </a:blip>
          <a:stretch>
            <a:fillRect/>
          </a:stretch>
        </p:blipFill>
        <p:spPr>
          <a:xfrm rot="-5400000">
            <a:off x="3736575" y="2409488"/>
            <a:ext cx="1094425" cy="6835949"/>
          </a:xfrm>
          <a:prstGeom prst="rect">
            <a:avLst/>
          </a:prstGeom>
          <a:noFill/>
          <a:ln>
            <a:noFill/>
          </a:ln>
        </p:spPr>
      </p:pic>
      <p:cxnSp>
        <p:nvCxnSpPr>
          <p:cNvPr id="363" name="Google Shape;363;p35"/>
          <p:cNvCxnSpPr/>
          <p:nvPr/>
        </p:nvCxnSpPr>
        <p:spPr>
          <a:xfrm rot="10800000">
            <a:off x="1058645" y="5006257"/>
            <a:ext cx="5386200" cy="21900"/>
          </a:xfrm>
          <a:prstGeom prst="straightConnector1">
            <a:avLst/>
          </a:prstGeom>
          <a:noFill/>
          <a:ln cap="flat" cmpd="sng" w="9525">
            <a:solidFill>
              <a:srgbClr val="2C3C43"/>
            </a:solidFill>
            <a:prstDash val="solid"/>
            <a:round/>
            <a:headEnd len="med" w="med" type="none"/>
            <a:tailEnd len="med" w="med" type="none"/>
          </a:ln>
        </p:spPr>
      </p:cxnSp>
      <p:cxnSp>
        <p:nvCxnSpPr>
          <p:cNvPr id="364" name="Google Shape;364;p35"/>
          <p:cNvCxnSpPr/>
          <p:nvPr/>
        </p:nvCxnSpPr>
        <p:spPr>
          <a:xfrm>
            <a:off x="6444845" y="5006312"/>
            <a:ext cx="0" cy="174000"/>
          </a:xfrm>
          <a:prstGeom prst="straightConnector1">
            <a:avLst/>
          </a:prstGeom>
          <a:noFill/>
          <a:ln cap="flat" cmpd="sng" w="9525">
            <a:solidFill>
              <a:srgbClr val="2C3C43"/>
            </a:solidFill>
            <a:prstDash val="solid"/>
            <a:round/>
            <a:headEnd len="med" w="med" type="none"/>
            <a:tailEnd len="med" w="med" type="triangle"/>
          </a:ln>
        </p:spPr>
      </p:cxnSp>
      <p:cxnSp>
        <p:nvCxnSpPr>
          <p:cNvPr id="365" name="Google Shape;365;p35"/>
          <p:cNvCxnSpPr/>
          <p:nvPr/>
        </p:nvCxnSpPr>
        <p:spPr>
          <a:xfrm>
            <a:off x="1058634" y="5002579"/>
            <a:ext cx="0" cy="181500"/>
          </a:xfrm>
          <a:prstGeom prst="straightConnector1">
            <a:avLst/>
          </a:prstGeom>
          <a:noFill/>
          <a:ln cap="flat" cmpd="sng" w="9525">
            <a:solidFill>
              <a:srgbClr val="2C3C43"/>
            </a:solidFill>
            <a:prstDash val="solid"/>
            <a:round/>
            <a:headEnd len="med" w="med" type="none"/>
            <a:tailEnd len="med" w="med" type="triangle"/>
          </a:ln>
        </p:spPr>
      </p:cxnSp>
      <p:cxnSp>
        <p:nvCxnSpPr>
          <p:cNvPr id="366" name="Google Shape;366;p35"/>
          <p:cNvCxnSpPr/>
          <p:nvPr/>
        </p:nvCxnSpPr>
        <p:spPr>
          <a:xfrm rot="10666669">
            <a:off x="6733798" y="5025341"/>
            <a:ext cx="843334" cy="20409"/>
          </a:xfrm>
          <a:prstGeom prst="straightConnector1">
            <a:avLst/>
          </a:prstGeom>
          <a:noFill/>
          <a:ln cap="flat" cmpd="sng" w="9525">
            <a:solidFill>
              <a:srgbClr val="2C3C43"/>
            </a:solidFill>
            <a:prstDash val="solid"/>
            <a:round/>
            <a:headEnd len="med" w="med" type="none"/>
            <a:tailEnd len="med" w="med" type="none"/>
          </a:ln>
        </p:spPr>
      </p:cxnSp>
      <p:cxnSp>
        <p:nvCxnSpPr>
          <p:cNvPr id="367" name="Google Shape;367;p35"/>
          <p:cNvCxnSpPr/>
          <p:nvPr/>
        </p:nvCxnSpPr>
        <p:spPr>
          <a:xfrm>
            <a:off x="7577120" y="5012672"/>
            <a:ext cx="0" cy="161100"/>
          </a:xfrm>
          <a:prstGeom prst="straightConnector1">
            <a:avLst/>
          </a:prstGeom>
          <a:noFill/>
          <a:ln cap="flat" cmpd="sng" w="9525">
            <a:solidFill>
              <a:srgbClr val="2C3C43"/>
            </a:solidFill>
            <a:prstDash val="solid"/>
            <a:round/>
            <a:headEnd len="med" w="med" type="none"/>
            <a:tailEnd len="med" w="med" type="triangle"/>
          </a:ln>
        </p:spPr>
      </p:cxnSp>
      <p:cxnSp>
        <p:nvCxnSpPr>
          <p:cNvPr id="368" name="Google Shape;368;p35"/>
          <p:cNvCxnSpPr/>
          <p:nvPr/>
        </p:nvCxnSpPr>
        <p:spPr>
          <a:xfrm>
            <a:off x="6736770" y="5009171"/>
            <a:ext cx="0" cy="168407"/>
          </a:xfrm>
          <a:prstGeom prst="straightConnector1">
            <a:avLst/>
          </a:prstGeom>
          <a:noFill/>
          <a:ln cap="flat" cmpd="sng" w="9525">
            <a:solidFill>
              <a:srgbClr val="2C3C43"/>
            </a:solidFill>
            <a:prstDash val="solid"/>
            <a:round/>
            <a:headEnd len="med" w="med" type="none"/>
            <a:tailEnd len="med" w="med" type="triangle"/>
          </a:ln>
        </p:spPr>
      </p:cxnSp>
      <p:sp>
        <p:nvSpPr>
          <p:cNvPr id="369" name="Google Shape;369;p35"/>
          <p:cNvSpPr txBox="1"/>
          <p:nvPr/>
        </p:nvSpPr>
        <p:spPr>
          <a:xfrm>
            <a:off x="3200643" y="4435114"/>
            <a:ext cx="843300" cy="36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350">
                <a:solidFill>
                  <a:srgbClr val="3F3F3F"/>
                </a:solidFill>
                <a:latin typeface="Trebuchet MS"/>
                <a:ea typeface="Trebuchet MS"/>
                <a:cs typeface="Trebuchet MS"/>
                <a:sym typeface="Trebuchet MS"/>
              </a:rPr>
              <a:t>VGG16</a:t>
            </a:r>
            <a:endParaRPr b="1" sz="1350">
              <a:solidFill>
                <a:srgbClr val="3F3F3F"/>
              </a:solidFill>
              <a:latin typeface="Trebuchet MS"/>
              <a:ea typeface="Trebuchet MS"/>
              <a:cs typeface="Trebuchet MS"/>
              <a:sym typeface="Trebuchet MS"/>
            </a:endParaRPr>
          </a:p>
        </p:txBody>
      </p:sp>
      <p:sp>
        <p:nvSpPr>
          <p:cNvPr id="370" name="Google Shape;370;p35"/>
          <p:cNvSpPr txBox="1"/>
          <p:nvPr/>
        </p:nvSpPr>
        <p:spPr>
          <a:xfrm>
            <a:off x="6627614" y="4378500"/>
            <a:ext cx="1055700" cy="528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350">
                <a:solidFill>
                  <a:srgbClr val="3F3F3F"/>
                </a:solidFill>
                <a:highlight>
                  <a:srgbClr val="FFFFFF"/>
                </a:highlight>
                <a:latin typeface="Trebuchet MS"/>
                <a:ea typeface="Trebuchet MS"/>
                <a:cs typeface="Trebuchet MS"/>
                <a:sym typeface="Trebuchet MS"/>
              </a:rPr>
              <a:t>Additional layers</a:t>
            </a:r>
            <a:endParaRPr b="1" sz="1350">
              <a:solidFill>
                <a:srgbClr val="3F3F3F"/>
              </a:solidFill>
              <a:highlight>
                <a:srgbClr val="FFFFFF"/>
              </a:highlight>
              <a:latin typeface="Trebuchet MS"/>
              <a:ea typeface="Trebuchet MS"/>
              <a:cs typeface="Trebuchet MS"/>
              <a:sym typeface="Trebuchet MS"/>
            </a:endParaRPr>
          </a:p>
        </p:txBody>
      </p:sp>
      <p:sp>
        <p:nvSpPr>
          <p:cNvPr id="371" name="Google Shape;371;p35"/>
          <p:cNvSpPr txBox="1"/>
          <p:nvPr/>
        </p:nvSpPr>
        <p:spPr>
          <a:xfrm>
            <a:off x="239850" y="878050"/>
            <a:ext cx="2382600" cy="47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US" sz="1300">
                <a:solidFill>
                  <a:srgbClr val="3F3F3F"/>
                </a:solidFill>
              </a:rPr>
              <a:t>CNN </a:t>
            </a:r>
            <a:r>
              <a:rPr b="1" lang="en-US" sz="1300">
                <a:solidFill>
                  <a:srgbClr val="3F3F3F"/>
                </a:solidFill>
              </a:rPr>
              <a:t>Model</a:t>
            </a:r>
            <a:r>
              <a:rPr b="1" lang="en-US" sz="1300">
                <a:solidFill>
                  <a:srgbClr val="3F3F3F"/>
                </a:solidFill>
              </a:rPr>
              <a:t> Layers</a:t>
            </a:r>
            <a:endParaRPr b="1" sz="1300">
              <a:solidFill>
                <a:srgbClr val="3F3F3F"/>
              </a:solidFill>
            </a:endParaRPr>
          </a:p>
        </p:txBody>
      </p:sp>
      <p:sp>
        <p:nvSpPr>
          <p:cNvPr id="372" name="Google Shape;372;p35"/>
          <p:cNvSpPr txBox="1"/>
          <p:nvPr/>
        </p:nvSpPr>
        <p:spPr>
          <a:xfrm>
            <a:off x="239850" y="4446838"/>
            <a:ext cx="30462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300">
                <a:solidFill>
                  <a:srgbClr val="3F3F3F"/>
                </a:solidFill>
              </a:rPr>
              <a:t>VGG16 Model Layers</a:t>
            </a:r>
            <a:endParaRPr b="1" sz="1300">
              <a:solidFill>
                <a:srgbClr val="3F3F3F"/>
              </a:solidFill>
            </a:endParaRPr>
          </a:p>
        </p:txBody>
      </p:sp>
      <p:pic>
        <p:nvPicPr>
          <p:cNvPr id="373" name="Google Shape;373;p35"/>
          <p:cNvPicPr preferRelativeResize="0"/>
          <p:nvPr/>
        </p:nvPicPr>
        <p:blipFill>
          <a:blip r:embed="rId5">
            <a:alphaModFix/>
          </a:blip>
          <a:stretch>
            <a:fillRect/>
          </a:stretch>
        </p:blipFill>
        <p:spPr>
          <a:xfrm>
            <a:off x="1257875" y="1299850"/>
            <a:ext cx="5477908" cy="2813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6"/>
          <p:cNvSpPr txBox="1"/>
          <p:nvPr/>
        </p:nvSpPr>
        <p:spPr>
          <a:xfrm>
            <a:off x="289538" y="1091025"/>
            <a:ext cx="8520600" cy="461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US" sz="1550">
                <a:solidFill>
                  <a:srgbClr val="3F3F3F"/>
                </a:solidFill>
                <a:latin typeface="Trebuchet MS"/>
                <a:ea typeface="Trebuchet MS"/>
                <a:cs typeface="Trebuchet MS"/>
                <a:sym typeface="Trebuchet MS"/>
              </a:rPr>
              <a:t>Custom CNN model results with hyperparameter tuning</a:t>
            </a:r>
            <a:endParaRPr b="1" sz="1550">
              <a:solidFill>
                <a:srgbClr val="3F3F3F"/>
              </a:solidFill>
              <a:latin typeface="Trebuchet MS"/>
              <a:ea typeface="Trebuchet MS"/>
              <a:cs typeface="Trebuchet MS"/>
              <a:sym typeface="Trebuchet MS"/>
            </a:endParaRPr>
          </a:p>
        </p:txBody>
      </p:sp>
      <p:sp>
        <p:nvSpPr>
          <p:cNvPr id="379" name="Google Shape;379;p36"/>
          <p:cNvSpPr txBox="1"/>
          <p:nvPr/>
        </p:nvSpPr>
        <p:spPr>
          <a:xfrm>
            <a:off x="3402675" y="4135075"/>
            <a:ext cx="18567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sp>
        <p:nvSpPr>
          <p:cNvPr id="380" name="Google Shape;380;p36"/>
          <p:cNvSpPr/>
          <p:nvPr/>
        </p:nvSpPr>
        <p:spPr>
          <a:xfrm>
            <a:off x="289549" y="340900"/>
            <a:ext cx="5872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EXPERIMENTAL RESULTS</a:t>
            </a:r>
            <a:endParaRPr b="1" sz="1550">
              <a:solidFill>
                <a:schemeClr val="accent1"/>
              </a:solidFill>
              <a:latin typeface="Trebuchet MS"/>
              <a:ea typeface="Trebuchet MS"/>
              <a:cs typeface="Trebuchet MS"/>
              <a:sym typeface="Trebuchet MS"/>
            </a:endParaRPr>
          </a:p>
        </p:txBody>
      </p:sp>
      <p:sp>
        <p:nvSpPr>
          <p:cNvPr id="381" name="Google Shape;381;p36"/>
          <p:cNvSpPr txBox="1"/>
          <p:nvPr/>
        </p:nvSpPr>
        <p:spPr>
          <a:xfrm>
            <a:off x="3621500" y="5138967"/>
            <a:ext cx="1856700" cy="22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382" name="Google Shape;382;p36"/>
          <p:cNvPicPr preferRelativeResize="0"/>
          <p:nvPr/>
        </p:nvPicPr>
        <p:blipFill>
          <a:blip r:embed="rId3">
            <a:alphaModFix/>
          </a:blip>
          <a:stretch>
            <a:fillRect/>
          </a:stretch>
        </p:blipFill>
        <p:spPr>
          <a:xfrm>
            <a:off x="965999" y="1640650"/>
            <a:ext cx="6833901" cy="4820049"/>
          </a:xfrm>
          <a:prstGeom prst="rect">
            <a:avLst/>
          </a:prstGeom>
          <a:noFill/>
          <a:ln>
            <a:noFill/>
          </a:ln>
        </p:spPr>
      </p:pic>
      <p:sp>
        <p:nvSpPr>
          <p:cNvPr id="383" name="Google Shape;383;p36"/>
          <p:cNvSpPr txBox="1"/>
          <p:nvPr/>
        </p:nvSpPr>
        <p:spPr>
          <a:xfrm>
            <a:off x="1681000" y="3081225"/>
            <a:ext cx="5055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950" u="sng">
                <a:solidFill>
                  <a:srgbClr val="99CA3C"/>
                </a:solidFill>
                <a:latin typeface="Trebuchet MS"/>
                <a:ea typeface="Trebuchet MS"/>
                <a:cs typeface="Trebuchet MS"/>
                <a:sym typeface="Trebuchet MS"/>
                <a:hlinkClick r:id="rId4">
                  <a:extLst>
                    <a:ext uri="{A12FA001-AC4F-418D-AE19-62706E023703}">
                      <ahyp:hlinkClr val="tx"/>
                    </a:ext>
                  </a:extLst>
                </a:hlinkClick>
              </a:rPr>
              <a:t>link</a:t>
            </a:r>
            <a:endParaRPr sz="1350">
              <a:solidFill>
                <a:srgbClr val="3F3F3F"/>
              </a:solidFill>
              <a:latin typeface="Trebuchet MS"/>
              <a:ea typeface="Trebuchet MS"/>
              <a:cs typeface="Trebuchet MS"/>
              <a:sym typeface="Trebuchet MS"/>
            </a:endParaRPr>
          </a:p>
        </p:txBody>
      </p:sp>
      <p:sp>
        <p:nvSpPr>
          <p:cNvPr id="384" name="Google Shape;384;p36"/>
          <p:cNvSpPr txBox="1"/>
          <p:nvPr/>
        </p:nvSpPr>
        <p:spPr>
          <a:xfrm>
            <a:off x="1681000" y="2110550"/>
            <a:ext cx="505500" cy="27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US" sz="950" u="sng">
                <a:solidFill>
                  <a:srgbClr val="99CA3C"/>
                </a:solidFill>
                <a:latin typeface="Trebuchet MS"/>
                <a:ea typeface="Trebuchet MS"/>
                <a:cs typeface="Trebuchet MS"/>
                <a:sym typeface="Trebuchet MS"/>
                <a:hlinkClick r:id="rId5">
                  <a:extLst>
                    <a:ext uri="{A12FA001-AC4F-418D-AE19-62706E023703}">
                      <ahyp:hlinkClr val="tx"/>
                    </a:ext>
                  </a:extLst>
                </a:hlinkClick>
              </a:rPr>
              <a:t>link</a:t>
            </a:r>
            <a:endParaRPr sz="950">
              <a:solidFill>
                <a:srgbClr val="000000"/>
              </a:solidFill>
              <a:latin typeface="Trebuchet MS"/>
              <a:ea typeface="Trebuchet MS"/>
              <a:cs typeface="Trebuchet MS"/>
              <a:sym typeface="Trebuchet MS"/>
            </a:endParaRPr>
          </a:p>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
        <p:nvSpPr>
          <p:cNvPr id="385" name="Google Shape;385;p36"/>
          <p:cNvSpPr/>
          <p:nvPr/>
        </p:nvSpPr>
        <p:spPr>
          <a:xfrm>
            <a:off x="410575" y="3020000"/>
            <a:ext cx="444000" cy="170400"/>
          </a:xfrm>
          <a:prstGeom prst="rightArrow">
            <a:avLst>
              <a:gd fmla="val 50000" name="adj1"/>
              <a:gd fmla="val 50000" name="adj2"/>
            </a:avLst>
          </a:prstGeom>
          <a:solidFill>
            <a:srgbClr val="EBEBEB"/>
          </a:solidFill>
          <a:ln cap="flat" cmpd="sng" w="9525">
            <a:solidFill>
              <a:srgbClr val="2C3C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86" name="Google Shape;386;p36"/>
          <p:cNvSpPr/>
          <p:nvPr/>
        </p:nvSpPr>
        <p:spPr>
          <a:xfrm>
            <a:off x="5414075" y="3014875"/>
            <a:ext cx="593700" cy="27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rebuchet MS"/>
              <a:ea typeface="Trebuchet MS"/>
              <a:cs typeface="Trebuchet MS"/>
              <a:sym typeface="Trebuchet MS"/>
            </a:endParaRPr>
          </a:p>
        </p:txBody>
      </p:sp>
      <p:sp>
        <p:nvSpPr>
          <p:cNvPr id="387" name="Google Shape;387;p36"/>
          <p:cNvSpPr txBox="1"/>
          <p:nvPr/>
        </p:nvSpPr>
        <p:spPr>
          <a:xfrm>
            <a:off x="2266675" y="2495775"/>
            <a:ext cx="897300" cy="3312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50">
                <a:solidFill>
                  <a:srgbClr val="3F3F3F"/>
                </a:solidFill>
                <a:latin typeface="Lora"/>
                <a:ea typeface="Lora"/>
                <a:cs typeface="Lora"/>
                <a:sym typeface="Lora"/>
              </a:rPr>
              <a:t>Additional </a:t>
            </a:r>
            <a:endParaRPr sz="1050">
              <a:solidFill>
                <a:srgbClr val="3F3F3F"/>
              </a:solidFill>
              <a:latin typeface="Lora"/>
              <a:ea typeface="Lora"/>
              <a:cs typeface="Lora"/>
              <a:sym typeface="Lora"/>
            </a:endParaRPr>
          </a:p>
          <a:p>
            <a:pPr indent="0" lvl="0" marL="0" rtl="0" algn="ctr">
              <a:spcBef>
                <a:spcPts val="0"/>
              </a:spcBef>
              <a:spcAft>
                <a:spcPts val="0"/>
              </a:spcAft>
              <a:buNone/>
            </a:pPr>
            <a:r>
              <a:rPr lang="en-US" sz="1050">
                <a:solidFill>
                  <a:srgbClr val="3F3F3F"/>
                </a:solidFill>
                <a:latin typeface="Lora"/>
                <a:ea typeface="Lora"/>
                <a:cs typeface="Lora"/>
                <a:sym typeface="Lora"/>
              </a:rPr>
              <a:t>4</a:t>
            </a:r>
            <a:endParaRPr sz="1050">
              <a:solidFill>
                <a:srgbClr val="3F3F3F"/>
              </a:solidFill>
              <a:latin typeface="Lora"/>
              <a:ea typeface="Lora"/>
              <a:cs typeface="Lora"/>
              <a:sym typeface="Lor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nvSpPr>
        <p:spPr>
          <a:xfrm>
            <a:off x="5210325" y="6634800"/>
            <a:ext cx="18567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393" name="Google Shape;393;p37"/>
          <p:cNvPicPr preferRelativeResize="0"/>
          <p:nvPr/>
        </p:nvPicPr>
        <p:blipFill>
          <a:blip r:embed="rId3">
            <a:alphaModFix/>
          </a:blip>
          <a:stretch>
            <a:fillRect/>
          </a:stretch>
        </p:blipFill>
        <p:spPr>
          <a:xfrm>
            <a:off x="522399" y="3852300"/>
            <a:ext cx="8099100" cy="2916450"/>
          </a:xfrm>
          <a:prstGeom prst="rect">
            <a:avLst/>
          </a:prstGeom>
          <a:noFill/>
          <a:ln>
            <a:noFill/>
          </a:ln>
        </p:spPr>
      </p:pic>
      <p:sp>
        <p:nvSpPr>
          <p:cNvPr id="394" name="Google Shape;394;p37"/>
          <p:cNvSpPr txBox="1"/>
          <p:nvPr/>
        </p:nvSpPr>
        <p:spPr>
          <a:xfrm>
            <a:off x="152400" y="3415125"/>
            <a:ext cx="8644500" cy="4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50">
                <a:solidFill>
                  <a:srgbClr val="3F3F3F"/>
                </a:solidFill>
                <a:latin typeface="Trebuchet MS"/>
                <a:ea typeface="Trebuchet MS"/>
                <a:cs typeface="Trebuchet MS"/>
                <a:sym typeface="Trebuchet MS"/>
              </a:rPr>
              <a:t>Accuracy and loss graph for finalised VGG16 model </a:t>
            </a:r>
            <a:endParaRPr b="1" sz="1550">
              <a:solidFill>
                <a:srgbClr val="3F3F3F"/>
              </a:solidFill>
              <a:latin typeface="Trebuchet MS"/>
              <a:ea typeface="Trebuchet MS"/>
              <a:cs typeface="Trebuchet MS"/>
              <a:sym typeface="Trebuchet MS"/>
            </a:endParaRPr>
          </a:p>
        </p:txBody>
      </p:sp>
      <p:pic>
        <p:nvPicPr>
          <p:cNvPr id="395" name="Google Shape;395;p37"/>
          <p:cNvPicPr preferRelativeResize="0"/>
          <p:nvPr/>
        </p:nvPicPr>
        <p:blipFill>
          <a:blip r:embed="rId4">
            <a:alphaModFix/>
          </a:blip>
          <a:stretch>
            <a:fillRect/>
          </a:stretch>
        </p:blipFill>
        <p:spPr>
          <a:xfrm>
            <a:off x="522400" y="1548725"/>
            <a:ext cx="8099099" cy="1693150"/>
          </a:xfrm>
          <a:prstGeom prst="rect">
            <a:avLst/>
          </a:prstGeom>
          <a:noFill/>
          <a:ln>
            <a:noFill/>
          </a:ln>
        </p:spPr>
      </p:pic>
      <p:sp>
        <p:nvSpPr>
          <p:cNvPr id="396" name="Google Shape;396;p37"/>
          <p:cNvSpPr txBox="1"/>
          <p:nvPr/>
        </p:nvSpPr>
        <p:spPr>
          <a:xfrm>
            <a:off x="152400" y="1125425"/>
            <a:ext cx="6914700" cy="423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sz="1550">
                <a:solidFill>
                  <a:srgbClr val="3F3F3F"/>
                </a:solidFill>
                <a:latin typeface="Trebuchet MS"/>
                <a:ea typeface="Trebuchet MS"/>
                <a:cs typeface="Trebuchet MS"/>
                <a:sym typeface="Trebuchet MS"/>
              </a:rPr>
              <a:t>Comparative Analysis of CNN and VGG16 model</a:t>
            </a:r>
            <a:endParaRPr>
              <a:solidFill>
                <a:schemeClr val="dk1"/>
              </a:solidFill>
            </a:endParaRPr>
          </a:p>
        </p:txBody>
      </p:sp>
      <p:sp>
        <p:nvSpPr>
          <p:cNvPr id="397" name="Google Shape;397;p37"/>
          <p:cNvSpPr/>
          <p:nvPr/>
        </p:nvSpPr>
        <p:spPr>
          <a:xfrm>
            <a:off x="289550" y="340900"/>
            <a:ext cx="4355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EXPERIMENTAL RESULTS </a:t>
            </a:r>
            <a:endParaRPr b="1" sz="1550">
              <a:solidFill>
                <a:schemeClr val="accent1"/>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nvSpPr>
        <p:spPr>
          <a:xfrm>
            <a:off x="423775" y="399717"/>
            <a:ext cx="85206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920">
                <a:solidFill>
                  <a:srgbClr val="90C226"/>
                </a:solidFill>
                <a:latin typeface="Trebuchet MS"/>
                <a:ea typeface="Trebuchet MS"/>
                <a:cs typeface="Trebuchet MS"/>
                <a:sym typeface="Trebuchet MS"/>
              </a:rPr>
              <a:t>INDEX</a:t>
            </a:r>
            <a:endParaRPr b="1" sz="2920">
              <a:solidFill>
                <a:srgbClr val="90C226"/>
              </a:solidFill>
              <a:latin typeface="Trebuchet MS"/>
              <a:ea typeface="Trebuchet MS"/>
              <a:cs typeface="Trebuchet MS"/>
              <a:sym typeface="Trebuchet MS"/>
            </a:endParaRPr>
          </a:p>
        </p:txBody>
      </p:sp>
      <p:sp>
        <p:nvSpPr>
          <p:cNvPr id="158" name="Google Shape;158;p20"/>
          <p:cNvSpPr txBox="1"/>
          <p:nvPr/>
        </p:nvSpPr>
        <p:spPr>
          <a:xfrm>
            <a:off x="423775" y="1424425"/>
            <a:ext cx="8520600" cy="3416400"/>
          </a:xfrm>
          <a:prstGeom prst="rect">
            <a:avLst/>
          </a:prstGeom>
          <a:noFill/>
          <a:ln>
            <a:noFill/>
          </a:ln>
        </p:spPr>
        <p:txBody>
          <a:bodyPr anchorCtr="0" anchor="t" bIns="91425" lIns="91425" spcFirstLastPara="1" rIns="91425" wrap="square" tIns="91425">
            <a:normAutofit/>
          </a:bodyPr>
          <a:lstStyle/>
          <a:p>
            <a:pPr indent="-355600" lvl="0" marL="457200" rtl="0" algn="just">
              <a:spcBef>
                <a:spcPts val="100"/>
              </a:spcBef>
              <a:spcAft>
                <a:spcPts val="0"/>
              </a:spcAft>
              <a:buSzPts val="2000"/>
              <a:buChar char="●"/>
            </a:pPr>
            <a:r>
              <a:rPr lang="en-US" sz="2000"/>
              <a:t>Introduction </a:t>
            </a:r>
            <a:endParaRPr sz="2000"/>
          </a:p>
          <a:p>
            <a:pPr indent="-355600" lvl="0" marL="457200" rtl="0" algn="just">
              <a:spcBef>
                <a:spcPts val="0"/>
              </a:spcBef>
              <a:spcAft>
                <a:spcPts val="0"/>
              </a:spcAft>
              <a:buSzPts val="2000"/>
              <a:buChar char="●"/>
            </a:pPr>
            <a:r>
              <a:rPr lang="en-US" sz="2000"/>
              <a:t>Literature Review </a:t>
            </a:r>
            <a:endParaRPr sz="2000">
              <a:solidFill>
                <a:srgbClr val="3F3F3F"/>
              </a:solidFill>
              <a:latin typeface="Trebuchet MS"/>
              <a:ea typeface="Trebuchet MS"/>
              <a:cs typeface="Trebuchet MS"/>
              <a:sym typeface="Trebuchet MS"/>
            </a:endParaRPr>
          </a:p>
          <a:p>
            <a:pPr indent="-355600" lvl="0" marL="457200" rtl="0" algn="just">
              <a:spcBef>
                <a:spcPts val="0"/>
              </a:spcBef>
              <a:spcAft>
                <a:spcPts val="0"/>
              </a:spcAft>
              <a:buSzPts val="2000"/>
              <a:buChar char="●"/>
            </a:pPr>
            <a:r>
              <a:rPr lang="en-US" sz="2000"/>
              <a:t>Research Gaps </a:t>
            </a:r>
            <a:endParaRPr sz="2000">
              <a:solidFill>
                <a:srgbClr val="3F3F3F"/>
              </a:solidFill>
              <a:latin typeface="Trebuchet MS"/>
              <a:ea typeface="Trebuchet MS"/>
              <a:cs typeface="Trebuchet MS"/>
              <a:sym typeface="Trebuchet MS"/>
            </a:endParaRPr>
          </a:p>
          <a:p>
            <a:pPr indent="-355600" lvl="0" marL="457200" rtl="0" algn="just">
              <a:spcBef>
                <a:spcPts val="0"/>
              </a:spcBef>
              <a:spcAft>
                <a:spcPts val="0"/>
              </a:spcAft>
              <a:buSzPts val="2000"/>
              <a:buChar char="●"/>
            </a:pPr>
            <a:r>
              <a:rPr lang="en-US" sz="2000"/>
              <a:t>Research Objectives </a:t>
            </a:r>
            <a:endParaRPr sz="2000"/>
          </a:p>
          <a:p>
            <a:pPr indent="-355600" lvl="0" marL="457200" rtl="0" algn="just">
              <a:spcBef>
                <a:spcPts val="0"/>
              </a:spcBef>
              <a:spcAft>
                <a:spcPts val="0"/>
              </a:spcAft>
              <a:buSzPts val="2000"/>
              <a:buChar char="●"/>
            </a:pPr>
            <a:r>
              <a:rPr lang="en-US" sz="2000"/>
              <a:t>Proposed Methodology </a:t>
            </a:r>
            <a:endParaRPr sz="2000"/>
          </a:p>
          <a:p>
            <a:pPr indent="-355600" lvl="0" marL="457200" rtl="0" algn="just">
              <a:spcBef>
                <a:spcPts val="0"/>
              </a:spcBef>
              <a:spcAft>
                <a:spcPts val="0"/>
              </a:spcAft>
              <a:buSzPts val="2000"/>
              <a:buChar char="●"/>
            </a:pPr>
            <a:r>
              <a:rPr lang="en-US" sz="2000"/>
              <a:t>Experimental Results </a:t>
            </a:r>
            <a:endParaRPr sz="2000"/>
          </a:p>
          <a:p>
            <a:pPr indent="-355600" lvl="0" marL="457200" rtl="0" algn="just">
              <a:spcBef>
                <a:spcPts val="0"/>
              </a:spcBef>
              <a:spcAft>
                <a:spcPts val="0"/>
              </a:spcAft>
              <a:buSzPts val="2000"/>
              <a:buChar char="●"/>
            </a:pPr>
            <a:r>
              <a:rPr lang="en-US" sz="2000"/>
              <a:t>Conclusion and Future Scope</a:t>
            </a:r>
            <a:endParaRPr sz="2000"/>
          </a:p>
          <a:p>
            <a:pPr indent="-355600" lvl="0" marL="457200" rtl="0" algn="just">
              <a:spcBef>
                <a:spcPts val="0"/>
              </a:spcBef>
              <a:spcAft>
                <a:spcPts val="0"/>
              </a:spcAft>
              <a:buSzPts val="2000"/>
              <a:buChar char="●"/>
            </a:pPr>
            <a:r>
              <a:rPr lang="en-US" sz="2000"/>
              <a:t>References</a:t>
            </a:r>
            <a:endParaRPr sz="2000">
              <a:solidFill>
                <a:srgbClr val="3F3F3F"/>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8"/>
          <p:cNvSpPr txBox="1"/>
          <p:nvPr/>
        </p:nvSpPr>
        <p:spPr>
          <a:xfrm>
            <a:off x="311688" y="2822050"/>
            <a:ext cx="8520600" cy="4617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rPr b="1" lang="en-US" sz="1550">
                <a:solidFill>
                  <a:srgbClr val="3F3F3F"/>
                </a:solidFill>
                <a:latin typeface="Trebuchet MS"/>
                <a:ea typeface="Trebuchet MS"/>
                <a:cs typeface="Trebuchet MS"/>
                <a:sym typeface="Trebuchet MS"/>
              </a:rPr>
              <a:t>Text extraction using Tesseract OCR engine. </a:t>
            </a:r>
            <a:endParaRPr b="1" sz="1550">
              <a:solidFill>
                <a:srgbClr val="3F3F3F"/>
              </a:solidFill>
              <a:latin typeface="Trebuchet MS"/>
              <a:ea typeface="Trebuchet MS"/>
              <a:cs typeface="Trebuchet MS"/>
              <a:sym typeface="Trebuchet MS"/>
            </a:endParaRPr>
          </a:p>
        </p:txBody>
      </p:sp>
      <p:sp>
        <p:nvSpPr>
          <p:cNvPr id="403" name="Google Shape;403;p38"/>
          <p:cNvSpPr txBox="1"/>
          <p:nvPr/>
        </p:nvSpPr>
        <p:spPr>
          <a:xfrm>
            <a:off x="5210325" y="6634800"/>
            <a:ext cx="1856700" cy="22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Trebuchet MS"/>
              <a:ea typeface="Trebuchet MS"/>
              <a:cs typeface="Trebuchet MS"/>
              <a:sym typeface="Trebuchet MS"/>
            </a:endParaRPr>
          </a:p>
        </p:txBody>
      </p:sp>
      <p:pic>
        <p:nvPicPr>
          <p:cNvPr id="404" name="Google Shape;404;p38"/>
          <p:cNvPicPr preferRelativeResize="0"/>
          <p:nvPr/>
        </p:nvPicPr>
        <p:blipFill>
          <a:blip r:embed="rId3">
            <a:alphaModFix/>
          </a:blip>
          <a:stretch>
            <a:fillRect/>
          </a:stretch>
        </p:blipFill>
        <p:spPr>
          <a:xfrm>
            <a:off x="375550" y="3283751"/>
            <a:ext cx="8010398" cy="2043075"/>
          </a:xfrm>
          <a:prstGeom prst="rect">
            <a:avLst/>
          </a:prstGeom>
          <a:noFill/>
          <a:ln>
            <a:noFill/>
          </a:ln>
        </p:spPr>
      </p:pic>
      <p:sp>
        <p:nvSpPr>
          <p:cNvPr id="405" name="Google Shape;405;p38"/>
          <p:cNvSpPr txBox="1"/>
          <p:nvPr/>
        </p:nvSpPr>
        <p:spPr>
          <a:xfrm>
            <a:off x="4572000" y="2822050"/>
            <a:ext cx="1259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50" u="sng">
                <a:solidFill>
                  <a:srgbClr val="99CA3C"/>
                </a:solidFill>
                <a:latin typeface="Trebuchet MS"/>
                <a:ea typeface="Trebuchet MS"/>
                <a:cs typeface="Trebuchet MS"/>
                <a:sym typeface="Trebuchet MS"/>
                <a:hlinkClick r:id="rId4">
                  <a:extLst>
                    <a:ext uri="{A12FA001-AC4F-418D-AE19-62706E023703}">
                      <ahyp:hlinkClr val="tx"/>
                    </a:ext>
                  </a:extLst>
                </a:hlinkClick>
              </a:rPr>
              <a:t>link</a:t>
            </a:r>
            <a:endParaRPr sz="1350">
              <a:solidFill>
                <a:srgbClr val="3F3F3F"/>
              </a:solidFill>
              <a:latin typeface="Trebuchet MS"/>
              <a:ea typeface="Trebuchet MS"/>
              <a:cs typeface="Trebuchet MS"/>
              <a:sym typeface="Trebuchet MS"/>
            </a:endParaRPr>
          </a:p>
        </p:txBody>
      </p:sp>
      <p:sp>
        <p:nvSpPr>
          <p:cNvPr id="406" name="Google Shape;406;p38"/>
          <p:cNvSpPr txBox="1"/>
          <p:nvPr/>
        </p:nvSpPr>
        <p:spPr>
          <a:xfrm>
            <a:off x="375550" y="938700"/>
            <a:ext cx="7719300" cy="1637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US" sz="1700">
                <a:solidFill>
                  <a:schemeClr val="accent1"/>
                </a:solidFill>
                <a:highlight>
                  <a:srgbClr val="FFFFFF"/>
                </a:highlight>
                <a:latin typeface="Roboto"/>
                <a:ea typeface="Roboto"/>
                <a:cs typeface="Roboto"/>
                <a:sym typeface="Roboto"/>
              </a:rPr>
              <a:t>Information Extraction Model (OCR)</a:t>
            </a:r>
            <a:endParaRPr b="1" sz="1700">
              <a:solidFill>
                <a:schemeClr val="accent1"/>
              </a:solidFill>
              <a:highlight>
                <a:srgbClr val="FFFFFF"/>
              </a:highlight>
              <a:latin typeface="Roboto"/>
              <a:ea typeface="Roboto"/>
              <a:cs typeface="Roboto"/>
              <a:sym typeface="Roboto"/>
            </a:endParaRPr>
          </a:p>
          <a:p>
            <a:pPr indent="-317500" lvl="0" marL="457200" rtl="0" algn="just">
              <a:lnSpc>
                <a:spcPct val="115000"/>
              </a:lnSpc>
              <a:spcBef>
                <a:spcPts val="1500"/>
              </a:spcBef>
              <a:spcAft>
                <a:spcPts val="0"/>
              </a:spcAft>
              <a:buClr>
                <a:schemeClr val="dk1"/>
              </a:buClr>
              <a:buSzPts val="1400"/>
              <a:buFont typeface="Roboto"/>
              <a:buChar char="●"/>
            </a:pPr>
            <a:r>
              <a:rPr lang="en-US">
                <a:solidFill>
                  <a:schemeClr val="dk1"/>
                </a:solidFill>
                <a:highlight>
                  <a:srgbClr val="FFFFFF"/>
                </a:highlight>
                <a:latin typeface="Roboto"/>
                <a:ea typeface="Roboto"/>
                <a:cs typeface="Roboto"/>
                <a:sym typeface="Roboto"/>
              </a:rPr>
              <a:t>Applied OCR for text extraction from scanned documents.</a:t>
            </a:r>
            <a:endParaRPr>
              <a:solidFill>
                <a:schemeClr val="dk1"/>
              </a:solidFill>
              <a:highlight>
                <a:srgbClr val="FFFFFF"/>
              </a:highlight>
              <a:latin typeface="Roboto"/>
              <a:ea typeface="Roboto"/>
              <a:cs typeface="Roboto"/>
              <a:sym typeface="Roboto"/>
            </a:endParaRPr>
          </a:p>
          <a:p>
            <a:pPr indent="-317500" lvl="0" marL="457200" rtl="0" algn="just">
              <a:lnSpc>
                <a:spcPct val="115000"/>
              </a:lnSpc>
              <a:spcBef>
                <a:spcPts val="0"/>
              </a:spcBef>
              <a:spcAft>
                <a:spcPts val="0"/>
              </a:spcAft>
              <a:buClr>
                <a:schemeClr val="dk1"/>
              </a:buClr>
              <a:buSzPts val="1400"/>
              <a:buFont typeface="Roboto"/>
              <a:buChar char="●"/>
            </a:pPr>
            <a:r>
              <a:rPr lang="en-US">
                <a:solidFill>
                  <a:schemeClr val="dk1"/>
                </a:solidFill>
                <a:highlight>
                  <a:srgbClr val="FFFFFF"/>
                </a:highlight>
                <a:latin typeface="Roboto"/>
                <a:ea typeface="Roboto"/>
                <a:cs typeface="Roboto"/>
                <a:sym typeface="Roboto"/>
              </a:rPr>
              <a:t>Conducted image processing, text extraction, and cleaning.</a:t>
            </a:r>
            <a:endParaRPr>
              <a:solidFill>
                <a:schemeClr val="dk1"/>
              </a:solidFill>
              <a:highlight>
                <a:srgbClr val="FFFFFF"/>
              </a:highlight>
              <a:latin typeface="Roboto"/>
              <a:ea typeface="Roboto"/>
              <a:cs typeface="Roboto"/>
              <a:sym typeface="Roboto"/>
            </a:endParaRPr>
          </a:p>
          <a:p>
            <a:pPr indent="-317500" lvl="0" marL="457200" rtl="0" algn="just">
              <a:lnSpc>
                <a:spcPct val="115000"/>
              </a:lnSpc>
              <a:spcBef>
                <a:spcPts val="0"/>
              </a:spcBef>
              <a:spcAft>
                <a:spcPts val="0"/>
              </a:spcAft>
              <a:buClr>
                <a:schemeClr val="dk1"/>
              </a:buClr>
              <a:buSzPts val="1400"/>
              <a:buFont typeface="Roboto"/>
              <a:buChar char="●"/>
            </a:pPr>
            <a:r>
              <a:rPr lang="en-US">
                <a:solidFill>
                  <a:schemeClr val="dk1"/>
                </a:solidFill>
                <a:highlight>
                  <a:srgbClr val="FFFFFF"/>
                </a:highlight>
                <a:latin typeface="Roboto"/>
                <a:ea typeface="Roboto"/>
                <a:cs typeface="Roboto"/>
                <a:sym typeface="Roboto"/>
              </a:rPr>
              <a:t>Extracted information using keywords from the cleaned text.</a:t>
            </a:r>
            <a:endParaRPr>
              <a:solidFill>
                <a:schemeClr val="dk1"/>
              </a:solidFill>
              <a:highlight>
                <a:srgbClr val="FFFFFF"/>
              </a:highlight>
              <a:latin typeface="Roboto"/>
              <a:ea typeface="Roboto"/>
              <a:cs typeface="Roboto"/>
              <a:sym typeface="Roboto"/>
            </a:endParaRPr>
          </a:p>
          <a:p>
            <a:pPr indent="-317500" lvl="0" marL="457200" rtl="0" algn="just">
              <a:lnSpc>
                <a:spcPct val="115000"/>
              </a:lnSpc>
              <a:spcBef>
                <a:spcPts val="0"/>
              </a:spcBef>
              <a:spcAft>
                <a:spcPts val="0"/>
              </a:spcAft>
              <a:buClr>
                <a:schemeClr val="dk1"/>
              </a:buClr>
              <a:buSzPts val="1400"/>
              <a:buFont typeface="Roboto"/>
              <a:buChar char="●"/>
            </a:pPr>
            <a:r>
              <a:rPr lang="en-US">
                <a:solidFill>
                  <a:schemeClr val="dk1"/>
                </a:solidFill>
                <a:highlight>
                  <a:srgbClr val="FFFFFF"/>
                </a:highlight>
                <a:latin typeface="Roboto"/>
                <a:ea typeface="Roboto"/>
                <a:cs typeface="Roboto"/>
                <a:sym typeface="Roboto"/>
              </a:rPr>
              <a:t>Saved extracted data into a downloadable Excel file.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p:nvPr/>
        </p:nvSpPr>
        <p:spPr>
          <a:xfrm>
            <a:off x="497100" y="149550"/>
            <a:ext cx="4648500" cy="67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IV) </a:t>
            </a:r>
            <a:r>
              <a:rPr b="1" lang="en-US" sz="2400">
                <a:solidFill>
                  <a:schemeClr val="accent1"/>
                </a:solidFill>
                <a:latin typeface="Trebuchet MS"/>
                <a:ea typeface="Trebuchet MS"/>
                <a:cs typeface="Trebuchet MS"/>
                <a:sym typeface="Trebuchet MS"/>
              </a:rPr>
              <a:t>READ ALOUD </a:t>
            </a:r>
            <a:endParaRPr b="1" sz="2400">
              <a:solidFill>
                <a:schemeClr val="accent1"/>
              </a:solidFill>
              <a:latin typeface="Trebuchet MS"/>
              <a:ea typeface="Trebuchet MS"/>
              <a:cs typeface="Trebuchet MS"/>
              <a:sym typeface="Trebuchet MS"/>
            </a:endParaRPr>
          </a:p>
        </p:txBody>
      </p:sp>
      <p:pic>
        <p:nvPicPr>
          <p:cNvPr id="412" name="Google Shape;412;p39"/>
          <p:cNvPicPr preferRelativeResize="0"/>
          <p:nvPr/>
        </p:nvPicPr>
        <p:blipFill rotWithShape="1">
          <a:blip r:embed="rId3">
            <a:alphaModFix/>
          </a:blip>
          <a:srcRect b="0" l="4821" r="8146" t="0"/>
          <a:stretch/>
        </p:blipFill>
        <p:spPr>
          <a:xfrm>
            <a:off x="1863525" y="1228350"/>
            <a:ext cx="5416974" cy="3606287"/>
          </a:xfrm>
          <a:prstGeom prst="rect">
            <a:avLst/>
          </a:prstGeom>
          <a:noFill/>
          <a:ln>
            <a:noFill/>
          </a:ln>
        </p:spPr>
      </p:pic>
      <p:sp>
        <p:nvSpPr>
          <p:cNvPr id="413" name="Google Shape;413;p39"/>
          <p:cNvSpPr txBox="1"/>
          <p:nvPr/>
        </p:nvSpPr>
        <p:spPr>
          <a:xfrm>
            <a:off x="497100" y="828150"/>
            <a:ext cx="618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dk1"/>
                </a:solidFill>
              </a:rPr>
              <a:t>C</a:t>
            </a:r>
            <a:r>
              <a:rPr lang="en-US">
                <a:solidFill>
                  <a:schemeClr val="dk1"/>
                </a:solidFill>
              </a:rPr>
              <a:t>onverts uploaded text into speech using the gTTS library.</a:t>
            </a:r>
            <a:endParaRPr/>
          </a:p>
        </p:txBody>
      </p:sp>
      <p:pic>
        <p:nvPicPr>
          <p:cNvPr id="414" name="Google Shape;414;p39"/>
          <p:cNvPicPr preferRelativeResize="0"/>
          <p:nvPr/>
        </p:nvPicPr>
        <p:blipFill rotWithShape="1">
          <a:blip r:embed="rId4">
            <a:alphaModFix/>
          </a:blip>
          <a:srcRect b="10939" l="0" r="0" t="6244"/>
          <a:stretch/>
        </p:blipFill>
        <p:spPr>
          <a:xfrm>
            <a:off x="1590576" y="4834631"/>
            <a:ext cx="5689926" cy="1890620"/>
          </a:xfrm>
          <a:prstGeom prst="rect">
            <a:avLst/>
          </a:prstGeom>
          <a:noFill/>
          <a:ln>
            <a:noFill/>
          </a:ln>
        </p:spPr>
      </p:pic>
      <p:sp>
        <p:nvSpPr>
          <p:cNvPr id="415" name="Google Shape;415;p39"/>
          <p:cNvSpPr txBox="1"/>
          <p:nvPr/>
        </p:nvSpPr>
        <p:spPr>
          <a:xfrm>
            <a:off x="758975" y="2409975"/>
            <a:ext cx="83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3F3F3F"/>
                </a:solidFill>
                <a:latin typeface="Times New Roman"/>
                <a:ea typeface="Times New Roman"/>
                <a:cs typeface="Times New Roman"/>
                <a:sym typeface="Times New Roman"/>
              </a:rPr>
              <a:t>Code</a:t>
            </a:r>
            <a:endParaRPr sz="1350">
              <a:solidFill>
                <a:srgbClr val="3F3F3F"/>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rPr b="1" lang="en-US">
                <a:solidFill>
                  <a:srgbClr val="3F3F3F"/>
                </a:solidFill>
                <a:latin typeface="Times New Roman"/>
                <a:ea typeface="Times New Roman"/>
                <a:cs typeface="Times New Roman"/>
                <a:sym typeface="Times New Roman"/>
              </a:rPr>
              <a:t>Snippet</a:t>
            </a:r>
            <a:endParaRPr sz="1350">
              <a:solidFill>
                <a:srgbClr val="3F3F3F"/>
              </a:solidFill>
              <a:latin typeface="Trebuchet MS"/>
              <a:ea typeface="Trebuchet MS"/>
              <a:cs typeface="Trebuchet MS"/>
              <a:sym typeface="Trebuchet MS"/>
            </a:endParaRPr>
          </a:p>
        </p:txBody>
      </p:sp>
      <p:sp>
        <p:nvSpPr>
          <p:cNvPr id="416" name="Google Shape;416;p39"/>
          <p:cNvSpPr txBox="1"/>
          <p:nvPr/>
        </p:nvSpPr>
        <p:spPr>
          <a:xfrm>
            <a:off x="758975" y="5268700"/>
            <a:ext cx="8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F3F3F"/>
                </a:solidFill>
                <a:latin typeface="Times New Roman"/>
                <a:ea typeface="Times New Roman"/>
                <a:cs typeface="Times New Roman"/>
                <a:sym typeface="Times New Roman"/>
              </a:rPr>
              <a:t>Output</a:t>
            </a:r>
            <a:endParaRPr b="1">
              <a:solidFill>
                <a:srgbClr val="3F3F3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0"/>
          <p:cNvSpPr txBox="1"/>
          <p:nvPr/>
        </p:nvSpPr>
        <p:spPr>
          <a:xfrm>
            <a:off x="497100" y="828200"/>
            <a:ext cx="6962100" cy="26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317500" lvl="0" marL="457200" rtl="0" algn="l">
              <a:spcBef>
                <a:spcPts val="0"/>
              </a:spcBef>
              <a:spcAft>
                <a:spcPts val="0"/>
              </a:spcAft>
              <a:buSzPts val="1400"/>
              <a:buChar char="●"/>
            </a:pPr>
            <a:r>
              <a:rPr lang="en-US"/>
              <a:t>The work leverages the BART model from the transformers library to paraphrase text extracted from a PDF. It begins by importing necessary components and utilizing a function that splits a given text into smaller, manageable chunks. </a:t>
            </a:r>
            <a:endParaRPr/>
          </a:p>
          <a:p>
            <a:pPr indent="-317500" lvl="0" marL="457200" rtl="0" algn="l">
              <a:spcBef>
                <a:spcPts val="0"/>
              </a:spcBef>
              <a:spcAft>
                <a:spcPts val="0"/>
              </a:spcAft>
              <a:buSzPts val="1400"/>
              <a:buChar char="●"/>
            </a:pPr>
            <a:r>
              <a:rPr lang="en-US"/>
              <a:t>This is followed by the loading a pre-trained BART model and tokenizer, chunks the input text, and then paraphrases each chunk individually. The chunks are then recombined into a single paraphrased text. </a:t>
            </a:r>
            <a:endParaRPr b="0" i="0" u="none" cap="none" strike="noStrike">
              <a:solidFill>
                <a:schemeClr val="dk1"/>
              </a:solidFill>
              <a:latin typeface="Arial"/>
              <a:ea typeface="Arial"/>
              <a:cs typeface="Arial"/>
              <a:sym typeface="Arial"/>
            </a:endParaRPr>
          </a:p>
        </p:txBody>
      </p:sp>
      <p:sp>
        <p:nvSpPr>
          <p:cNvPr id="422" name="Google Shape;422;p40"/>
          <p:cNvSpPr/>
          <p:nvPr/>
        </p:nvSpPr>
        <p:spPr>
          <a:xfrm>
            <a:off x="497100" y="149550"/>
            <a:ext cx="4648800" cy="67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V) PARAPHRASING</a:t>
            </a:r>
            <a:endParaRPr b="1" sz="2400">
              <a:solidFill>
                <a:schemeClr val="accent1"/>
              </a:solidFill>
              <a:latin typeface="Trebuchet MS"/>
              <a:ea typeface="Trebuchet MS"/>
              <a:cs typeface="Trebuchet MS"/>
              <a:sym typeface="Trebuchet MS"/>
            </a:endParaRPr>
          </a:p>
        </p:txBody>
      </p:sp>
      <p:sp>
        <p:nvSpPr>
          <p:cNvPr id="423" name="Google Shape;423;p40"/>
          <p:cNvSpPr txBox="1"/>
          <p:nvPr/>
        </p:nvSpPr>
        <p:spPr>
          <a:xfrm>
            <a:off x="2387175" y="6406900"/>
            <a:ext cx="3705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3F3F3F"/>
              </a:solidFill>
              <a:latin typeface="Trebuchet MS"/>
              <a:ea typeface="Trebuchet MS"/>
              <a:cs typeface="Trebuchet MS"/>
              <a:sym typeface="Trebuchet MS"/>
            </a:endParaRPr>
          </a:p>
        </p:txBody>
      </p:sp>
      <p:pic>
        <p:nvPicPr>
          <p:cNvPr id="424" name="Google Shape;424;p40"/>
          <p:cNvPicPr preferRelativeResize="0"/>
          <p:nvPr/>
        </p:nvPicPr>
        <p:blipFill>
          <a:blip r:embed="rId3">
            <a:alphaModFix/>
          </a:blip>
          <a:stretch>
            <a:fillRect/>
          </a:stretch>
        </p:blipFill>
        <p:spPr>
          <a:xfrm>
            <a:off x="497100" y="5410250"/>
            <a:ext cx="8546126" cy="778350"/>
          </a:xfrm>
          <a:prstGeom prst="rect">
            <a:avLst/>
          </a:prstGeom>
          <a:noFill/>
          <a:ln cap="flat" cmpd="sng" w="38100">
            <a:solidFill>
              <a:srgbClr val="FF0000"/>
            </a:solidFill>
            <a:prstDash val="solid"/>
            <a:round/>
            <a:headEnd len="sm" w="sm" type="none"/>
            <a:tailEnd len="sm" w="sm" type="none"/>
          </a:ln>
        </p:spPr>
      </p:pic>
      <p:pic>
        <p:nvPicPr>
          <p:cNvPr id="425" name="Google Shape;425;p40"/>
          <p:cNvPicPr preferRelativeResize="0"/>
          <p:nvPr/>
        </p:nvPicPr>
        <p:blipFill>
          <a:blip r:embed="rId4">
            <a:alphaModFix/>
          </a:blip>
          <a:stretch>
            <a:fillRect/>
          </a:stretch>
        </p:blipFill>
        <p:spPr>
          <a:xfrm>
            <a:off x="497100" y="3319302"/>
            <a:ext cx="5855674" cy="1487050"/>
          </a:xfrm>
          <a:prstGeom prst="rect">
            <a:avLst/>
          </a:prstGeom>
          <a:noFill/>
          <a:ln cap="flat" cmpd="sng" w="38100">
            <a:solidFill>
              <a:srgbClr val="FF0000"/>
            </a:solidFill>
            <a:prstDash val="solid"/>
            <a:round/>
            <a:headEnd len="sm" w="sm" type="none"/>
            <a:tailEnd len="sm" w="sm" type="none"/>
          </a:ln>
        </p:spPr>
      </p:pic>
      <p:sp>
        <p:nvSpPr>
          <p:cNvPr id="426" name="Google Shape;426;p40"/>
          <p:cNvSpPr txBox="1"/>
          <p:nvPr/>
        </p:nvSpPr>
        <p:spPr>
          <a:xfrm>
            <a:off x="430825" y="4970825"/>
            <a:ext cx="43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latin typeface="Trebuchet MS"/>
                <a:ea typeface="Trebuchet MS"/>
                <a:cs typeface="Trebuchet MS"/>
                <a:sym typeface="Trebuchet MS"/>
              </a:rPr>
              <a:t>Paraphrased text </a:t>
            </a:r>
            <a:r>
              <a:rPr lang="en-US" sz="1050">
                <a:solidFill>
                  <a:srgbClr val="212121"/>
                </a:solidFill>
                <a:highlight>
                  <a:srgbClr val="FFFFFF"/>
                </a:highlight>
                <a:latin typeface="Courier New"/>
                <a:ea typeface="Courier New"/>
                <a:cs typeface="Courier New"/>
                <a:sym typeface="Courier New"/>
              </a:rPr>
              <a:t>BLEU Score: 0.6408</a:t>
            </a:r>
            <a:endParaRPr b="1">
              <a:solidFill>
                <a:schemeClr val="dk1"/>
              </a:solidFill>
              <a:latin typeface="Trebuchet MS"/>
              <a:ea typeface="Trebuchet MS"/>
              <a:cs typeface="Trebuchet MS"/>
              <a:sym typeface="Trebuchet MS"/>
            </a:endParaRPr>
          </a:p>
        </p:txBody>
      </p:sp>
      <p:sp>
        <p:nvSpPr>
          <p:cNvPr id="427" name="Google Shape;427;p40"/>
          <p:cNvSpPr txBox="1"/>
          <p:nvPr/>
        </p:nvSpPr>
        <p:spPr>
          <a:xfrm>
            <a:off x="430825" y="2919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chemeClr val="dk1"/>
                </a:solidFill>
                <a:latin typeface="Trebuchet MS"/>
                <a:ea typeface="Trebuchet MS"/>
                <a:cs typeface="Trebuchet MS"/>
                <a:sym typeface="Trebuchet MS"/>
              </a:rPr>
              <a:t>Actual</a:t>
            </a:r>
            <a:r>
              <a:rPr b="1" lang="en-US">
                <a:solidFill>
                  <a:schemeClr val="dk1"/>
                </a:solidFill>
                <a:latin typeface="Trebuchet MS"/>
                <a:ea typeface="Trebuchet MS"/>
                <a:cs typeface="Trebuchet MS"/>
                <a:sym typeface="Trebuchet MS"/>
              </a:rPr>
              <a:t> text</a:t>
            </a:r>
            <a:endParaRPr b="1">
              <a:solidFill>
                <a:schemeClr val="dk1"/>
              </a:solidFill>
              <a:latin typeface="Trebuchet MS"/>
              <a:ea typeface="Trebuchet MS"/>
              <a:cs typeface="Trebuchet MS"/>
              <a:sym typeface="Trebuchet M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1"/>
          <p:cNvSpPr/>
          <p:nvPr/>
        </p:nvSpPr>
        <p:spPr>
          <a:xfrm>
            <a:off x="497100" y="149550"/>
            <a:ext cx="4648500" cy="67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VI) </a:t>
            </a:r>
            <a:r>
              <a:rPr b="1" lang="en-US" sz="2400">
                <a:solidFill>
                  <a:schemeClr val="accent1"/>
                </a:solidFill>
                <a:latin typeface="Trebuchet MS"/>
                <a:ea typeface="Trebuchet MS"/>
                <a:cs typeface="Trebuchet MS"/>
                <a:sym typeface="Trebuchet MS"/>
              </a:rPr>
              <a:t>SUMMARISATION</a:t>
            </a:r>
            <a:endParaRPr b="1" sz="3600">
              <a:solidFill>
                <a:schemeClr val="accent1"/>
              </a:solidFill>
              <a:latin typeface="Trebuchet MS"/>
              <a:ea typeface="Trebuchet MS"/>
              <a:cs typeface="Trebuchet MS"/>
              <a:sym typeface="Trebuchet MS"/>
            </a:endParaRPr>
          </a:p>
        </p:txBody>
      </p:sp>
      <p:pic>
        <p:nvPicPr>
          <p:cNvPr id="433" name="Google Shape;433;p41"/>
          <p:cNvPicPr preferRelativeResize="0"/>
          <p:nvPr/>
        </p:nvPicPr>
        <p:blipFill>
          <a:blip r:embed="rId3">
            <a:alphaModFix/>
          </a:blip>
          <a:stretch>
            <a:fillRect/>
          </a:stretch>
        </p:blipFill>
        <p:spPr>
          <a:xfrm>
            <a:off x="1677299" y="1443750"/>
            <a:ext cx="5517300" cy="3836624"/>
          </a:xfrm>
          <a:prstGeom prst="rect">
            <a:avLst/>
          </a:prstGeom>
          <a:noFill/>
          <a:ln>
            <a:noFill/>
          </a:ln>
        </p:spPr>
      </p:pic>
      <p:sp>
        <p:nvSpPr>
          <p:cNvPr id="434" name="Google Shape;434;p41"/>
          <p:cNvSpPr txBox="1"/>
          <p:nvPr/>
        </p:nvSpPr>
        <p:spPr>
          <a:xfrm>
            <a:off x="497100" y="828150"/>
            <a:ext cx="84900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a:solidFill>
                  <a:srgbClr val="0D0D0D"/>
                </a:solidFill>
                <a:highlight>
                  <a:srgbClr val="FFFFFF"/>
                </a:highlight>
              </a:rPr>
              <a:t>Document summarization condenses text into concise summaries, facilitating quick understanding and information extraction.</a:t>
            </a:r>
            <a:endParaRPr>
              <a:solidFill>
                <a:srgbClr val="0D0D0D"/>
              </a:solidFill>
              <a:highlight>
                <a:srgbClr val="FFFFFF"/>
              </a:highlight>
            </a:endParaRPr>
          </a:p>
        </p:txBody>
      </p:sp>
      <p:pic>
        <p:nvPicPr>
          <p:cNvPr id="435" name="Google Shape;435;p41"/>
          <p:cNvPicPr preferRelativeResize="0"/>
          <p:nvPr/>
        </p:nvPicPr>
        <p:blipFill rotWithShape="1">
          <a:blip r:embed="rId4">
            <a:alphaModFix/>
          </a:blip>
          <a:srcRect b="0" l="2337" r="21262" t="43152"/>
          <a:stretch/>
        </p:blipFill>
        <p:spPr>
          <a:xfrm>
            <a:off x="1450500" y="5615225"/>
            <a:ext cx="7536474" cy="1056900"/>
          </a:xfrm>
          <a:prstGeom prst="rect">
            <a:avLst/>
          </a:prstGeom>
          <a:noFill/>
          <a:ln>
            <a:noFill/>
          </a:ln>
        </p:spPr>
      </p:pic>
      <p:sp>
        <p:nvSpPr>
          <p:cNvPr id="436" name="Google Shape;436;p41"/>
          <p:cNvSpPr txBox="1"/>
          <p:nvPr/>
        </p:nvSpPr>
        <p:spPr>
          <a:xfrm>
            <a:off x="758975" y="2409975"/>
            <a:ext cx="8316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US">
                <a:solidFill>
                  <a:srgbClr val="3F3F3F"/>
                </a:solidFill>
                <a:latin typeface="Times New Roman"/>
                <a:ea typeface="Times New Roman"/>
                <a:cs typeface="Times New Roman"/>
                <a:sym typeface="Times New Roman"/>
              </a:rPr>
              <a:t>Code</a:t>
            </a:r>
            <a:endParaRPr sz="1350">
              <a:solidFill>
                <a:srgbClr val="3F3F3F"/>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rPr b="1" lang="en-US">
                <a:solidFill>
                  <a:srgbClr val="3F3F3F"/>
                </a:solidFill>
                <a:latin typeface="Times New Roman"/>
                <a:ea typeface="Times New Roman"/>
                <a:cs typeface="Times New Roman"/>
                <a:sym typeface="Times New Roman"/>
              </a:rPr>
              <a:t>Snippet</a:t>
            </a:r>
            <a:endParaRPr sz="1350">
              <a:solidFill>
                <a:srgbClr val="3F3F3F"/>
              </a:solidFill>
              <a:latin typeface="Trebuchet MS"/>
              <a:ea typeface="Trebuchet MS"/>
              <a:cs typeface="Trebuchet MS"/>
              <a:sym typeface="Trebuchet MS"/>
            </a:endParaRPr>
          </a:p>
        </p:txBody>
      </p:sp>
      <p:sp>
        <p:nvSpPr>
          <p:cNvPr id="437" name="Google Shape;437;p41"/>
          <p:cNvSpPr txBox="1"/>
          <p:nvPr/>
        </p:nvSpPr>
        <p:spPr>
          <a:xfrm>
            <a:off x="758975" y="5943575"/>
            <a:ext cx="83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3F3F3F"/>
                </a:solidFill>
                <a:latin typeface="Times New Roman"/>
                <a:ea typeface="Times New Roman"/>
                <a:cs typeface="Times New Roman"/>
                <a:sym typeface="Times New Roman"/>
              </a:rPr>
              <a:t>Output</a:t>
            </a:r>
            <a:endParaRPr b="1">
              <a:solidFill>
                <a:srgbClr val="3F3F3F"/>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2"/>
          <p:cNvSpPr txBox="1"/>
          <p:nvPr/>
        </p:nvSpPr>
        <p:spPr>
          <a:xfrm>
            <a:off x="497100" y="963650"/>
            <a:ext cx="6551400" cy="2135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0D0D0D"/>
              </a:buClr>
              <a:buSzPts val="1300"/>
              <a:buChar char="●"/>
            </a:pPr>
            <a:r>
              <a:rPr lang="en-US" sz="1300">
                <a:solidFill>
                  <a:srgbClr val="0D0D0D"/>
                </a:solidFill>
                <a:highlight>
                  <a:srgbClr val="FFFFFF"/>
                </a:highlight>
                <a:latin typeface="Roboto"/>
                <a:ea typeface="Roboto"/>
                <a:cs typeface="Roboto"/>
                <a:sym typeface="Roboto"/>
              </a:rPr>
              <a:t>The Grammar Check feature leverages Natural Language Processing (NLP) techniques to ensure accurate and context-aware text corrections. It begins with extracting text from PDF documents using the </a:t>
            </a:r>
            <a:r>
              <a:rPr lang="en-US" sz="1300">
                <a:solidFill>
                  <a:srgbClr val="0D0D0D"/>
                </a:solidFill>
                <a:highlight>
                  <a:srgbClr val="FFFFFF"/>
                </a:highlight>
                <a:latin typeface="Courier New"/>
                <a:ea typeface="Courier New"/>
                <a:cs typeface="Courier New"/>
                <a:sym typeface="Courier New"/>
              </a:rPr>
              <a:t>upload_pdf_and_convert</a:t>
            </a:r>
            <a:r>
              <a:rPr lang="en-US" sz="1300">
                <a:solidFill>
                  <a:srgbClr val="0D0D0D"/>
                </a:solidFill>
                <a:highlight>
                  <a:srgbClr val="FFFFFF"/>
                </a:highlight>
                <a:latin typeface="Roboto"/>
                <a:ea typeface="Roboto"/>
                <a:cs typeface="Roboto"/>
                <a:sym typeface="Roboto"/>
              </a:rPr>
              <a:t> function.</a:t>
            </a:r>
            <a:endParaRPr sz="1300">
              <a:solidFill>
                <a:srgbClr val="0D0D0D"/>
              </a:solidFill>
              <a:highlight>
                <a:srgbClr val="FFFFFF"/>
              </a:highlight>
              <a:latin typeface="Roboto"/>
              <a:ea typeface="Roboto"/>
              <a:cs typeface="Roboto"/>
              <a:sym typeface="Roboto"/>
            </a:endParaRPr>
          </a:p>
          <a:p>
            <a:pPr indent="-311150" lvl="0" marL="457200" rtl="0" algn="l">
              <a:lnSpc>
                <a:spcPct val="115000"/>
              </a:lnSpc>
              <a:spcBef>
                <a:spcPts val="0"/>
              </a:spcBef>
              <a:spcAft>
                <a:spcPts val="0"/>
              </a:spcAft>
              <a:buClr>
                <a:srgbClr val="0D0D0D"/>
              </a:buClr>
              <a:buSzPts val="1300"/>
              <a:buChar char="●"/>
            </a:pPr>
            <a:r>
              <a:rPr lang="en-US" sz="1300">
                <a:solidFill>
                  <a:srgbClr val="0D0D0D"/>
                </a:solidFill>
                <a:highlight>
                  <a:srgbClr val="FFFFFF"/>
                </a:highlight>
                <a:latin typeface="Roboto"/>
                <a:ea typeface="Roboto"/>
                <a:cs typeface="Roboto"/>
                <a:sym typeface="Roboto"/>
              </a:rPr>
              <a:t>Next, a transformer-based model from Hugging Face's Transformers library, specifically the </a:t>
            </a:r>
            <a:r>
              <a:rPr lang="en-US" sz="1300">
                <a:solidFill>
                  <a:srgbClr val="0D0D0D"/>
                </a:solidFill>
                <a:highlight>
                  <a:srgbClr val="FFFFFF"/>
                </a:highlight>
                <a:latin typeface="Courier New"/>
                <a:ea typeface="Courier New"/>
                <a:cs typeface="Courier New"/>
                <a:sym typeface="Courier New"/>
              </a:rPr>
              <a:t>pszemraj/flan-t5-large-grammar-synthesis</a:t>
            </a:r>
            <a:r>
              <a:rPr lang="en-US" sz="1300">
                <a:solidFill>
                  <a:srgbClr val="0D0D0D"/>
                </a:solidFill>
                <a:highlight>
                  <a:srgbClr val="FFFFFF"/>
                </a:highlight>
                <a:latin typeface="Roboto"/>
                <a:ea typeface="Roboto"/>
                <a:cs typeface="Roboto"/>
                <a:sym typeface="Roboto"/>
              </a:rPr>
              <a:t> model, is used for grammar correction. The model, initialized via the </a:t>
            </a:r>
            <a:r>
              <a:rPr lang="en-US" sz="1300">
                <a:solidFill>
                  <a:srgbClr val="0D0D0D"/>
                </a:solidFill>
                <a:highlight>
                  <a:srgbClr val="FFFFFF"/>
                </a:highlight>
                <a:latin typeface="Courier New"/>
                <a:ea typeface="Courier New"/>
                <a:cs typeface="Courier New"/>
                <a:sym typeface="Courier New"/>
              </a:rPr>
              <a:t>pipeline</a:t>
            </a:r>
            <a:r>
              <a:rPr lang="en-US" sz="1300">
                <a:solidFill>
                  <a:srgbClr val="0D0D0D"/>
                </a:solidFill>
                <a:highlight>
                  <a:srgbClr val="FFFFFF"/>
                </a:highlight>
                <a:latin typeface="Roboto"/>
                <a:ea typeface="Roboto"/>
                <a:cs typeface="Roboto"/>
                <a:sym typeface="Roboto"/>
              </a:rPr>
              <a:t> function, processes the input text and generates a grammatically corrected version, which is retrieved through </a:t>
            </a:r>
            <a:r>
              <a:rPr lang="en-US" sz="1300">
                <a:solidFill>
                  <a:srgbClr val="0D0D0D"/>
                </a:solidFill>
                <a:highlight>
                  <a:srgbClr val="FFFFFF"/>
                </a:highlight>
                <a:latin typeface="Courier New"/>
                <a:ea typeface="Courier New"/>
                <a:cs typeface="Courier New"/>
                <a:sym typeface="Courier New"/>
              </a:rPr>
              <a:t>results[0]['generated_text']</a:t>
            </a:r>
            <a:r>
              <a:rPr lang="en-US" sz="1300">
                <a:solidFill>
                  <a:srgbClr val="0D0D0D"/>
                </a:solidFill>
                <a:highlight>
                  <a:srgbClr val="FFFFFF"/>
                </a:highlight>
                <a:latin typeface="Roboto"/>
                <a:ea typeface="Roboto"/>
                <a:cs typeface="Roboto"/>
                <a:sym typeface="Roboto"/>
              </a:rPr>
              <a:t>.</a:t>
            </a:r>
            <a:endParaRPr sz="1300">
              <a:solidFill>
                <a:srgbClr val="0D0D0D"/>
              </a:solidFill>
              <a:highlight>
                <a:srgbClr val="FFFFFF"/>
              </a:highlight>
            </a:endParaRPr>
          </a:p>
        </p:txBody>
      </p:sp>
      <p:sp>
        <p:nvSpPr>
          <p:cNvPr id="443" name="Google Shape;443;p42"/>
          <p:cNvSpPr/>
          <p:nvPr/>
        </p:nvSpPr>
        <p:spPr>
          <a:xfrm>
            <a:off x="497100" y="173675"/>
            <a:ext cx="4648800" cy="67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VII) GRAMMAR CHECK </a:t>
            </a:r>
            <a:endParaRPr b="1" sz="2400">
              <a:solidFill>
                <a:schemeClr val="accent1"/>
              </a:solidFill>
              <a:latin typeface="Trebuchet MS"/>
              <a:ea typeface="Trebuchet MS"/>
              <a:cs typeface="Trebuchet MS"/>
              <a:sym typeface="Trebuchet MS"/>
            </a:endParaRPr>
          </a:p>
        </p:txBody>
      </p:sp>
      <p:sp>
        <p:nvSpPr>
          <p:cNvPr id="444" name="Google Shape;444;p42"/>
          <p:cNvSpPr txBox="1"/>
          <p:nvPr/>
        </p:nvSpPr>
        <p:spPr>
          <a:xfrm>
            <a:off x="2387175" y="6406900"/>
            <a:ext cx="3705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3F3F3F"/>
              </a:solidFill>
              <a:latin typeface="Trebuchet MS"/>
              <a:ea typeface="Trebuchet MS"/>
              <a:cs typeface="Trebuchet MS"/>
              <a:sym typeface="Trebuchet MS"/>
            </a:endParaRPr>
          </a:p>
        </p:txBody>
      </p:sp>
      <p:pic>
        <p:nvPicPr>
          <p:cNvPr id="445" name="Google Shape;445;p42"/>
          <p:cNvPicPr preferRelativeResize="0"/>
          <p:nvPr/>
        </p:nvPicPr>
        <p:blipFill>
          <a:blip r:embed="rId3">
            <a:alphaModFix/>
          </a:blip>
          <a:stretch>
            <a:fillRect/>
          </a:stretch>
        </p:blipFill>
        <p:spPr>
          <a:xfrm>
            <a:off x="497100" y="3658083"/>
            <a:ext cx="6454001" cy="1948850"/>
          </a:xfrm>
          <a:prstGeom prst="rect">
            <a:avLst/>
          </a:prstGeom>
          <a:noFill/>
          <a:ln>
            <a:noFill/>
          </a:ln>
        </p:spPr>
      </p:pic>
      <p:sp>
        <p:nvSpPr>
          <p:cNvPr id="446" name="Google Shape;446;p42"/>
          <p:cNvSpPr txBox="1"/>
          <p:nvPr/>
        </p:nvSpPr>
        <p:spPr>
          <a:xfrm>
            <a:off x="497100" y="5673583"/>
            <a:ext cx="67665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D83729"/>
                </a:solidFill>
                <a:latin typeface="Trebuchet MS"/>
                <a:ea typeface="Trebuchet MS"/>
                <a:cs typeface="Trebuchet MS"/>
                <a:sym typeface="Trebuchet MS"/>
              </a:rPr>
              <a:t>Original: I is dancing. It are raining.</a:t>
            </a:r>
            <a:endParaRPr sz="1300">
              <a:solidFill>
                <a:srgbClr val="D83729"/>
              </a:solidFill>
              <a:latin typeface="Trebuchet MS"/>
              <a:ea typeface="Trebuchet MS"/>
              <a:cs typeface="Trebuchet MS"/>
              <a:sym typeface="Trebuchet MS"/>
            </a:endParaRPr>
          </a:p>
          <a:p>
            <a:pPr indent="0" lvl="0" marL="0" rtl="0" algn="l">
              <a:spcBef>
                <a:spcPts val="0"/>
              </a:spcBef>
              <a:spcAft>
                <a:spcPts val="0"/>
              </a:spcAft>
              <a:buNone/>
            </a:pPr>
            <a:r>
              <a:t/>
            </a:r>
            <a:endParaRPr sz="1300">
              <a:solidFill>
                <a:srgbClr val="D83729"/>
              </a:solidFill>
              <a:latin typeface="Trebuchet MS"/>
              <a:ea typeface="Trebuchet MS"/>
              <a:cs typeface="Trebuchet MS"/>
              <a:sym typeface="Trebuchet M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3"/>
          <p:cNvSpPr/>
          <p:nvPr/>
        </p:nvSpPr>
        <p:spPr>
          <a:xfrm>
            <a:off x="289549" y="340900"/>
            <a:ext cx="58728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EXPERIMENTAL RESULTS</a:t>
            </a:r>
            <a:endParaRPr b="1" sz="1550">
              <a:solidFill>
                <a:schemeClr val="accent1"/>
              </a:solidFill>
              <a:latin typeface="Trebuchet MS"/>
              <a:ea typeface="Trebuchet MS"/>
              <a:cs typeface="Trebuchet MS"/>
              <a:sym typeface="Trebuchet MS"/>
            </a:endParaRPr>
          </a:p>
        </p:txBody>
      </p:sp>
      <p:pic>
        <p:nvPicPr>
          <p:cNvPr id="452" name="Google Shape;452;p43"/>
          <p:cNvPicPr preferRelativeResize="0"/>
          <p:nvPr/>
        </p:nvPicPr>
        <p:blipFill>
          <a:blip r:embed="rId3">
            <a:alphaModFix/>
          </a:blip>
          <a:stretch>
            <a:fillRect/>
          </a:stretch>
        </p:blipFill>
        <p:spPr>
          <a:xfrm>
            <a:off x="289550" y="1416575"/>
            <a:ext cx="7896225" cy="1571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4"/>
          <p:cNvSpPr txBox="1"/>
          <p:nvPr/>
        </p:nvSpPr>
        <p:spPr>
          <a:xfrm>
            <a:off x="465050" y="393600"/>
            <a:ext cx="56589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CONCLUSION AND FUTURE WORK</a:t>
            </a:r>
            <a:endParaRPr b="1" i="0" sz="2400" u="none" cap="none" strike="noStrike">
              <a:solidFill>
                <a:schemeClr val="accent1"/>
              </a:solidFill>
              <a:latin typeface="Times New Roman"/>
              <a:ea typeface="Times New Roman"/>
              <a:cs typeface="Times New Roman"/>
              <a:sym typeface="Times New Roman"/>
            </a:endParaRPr>
          </a:p>
        </p:txBody>
      </p:sp>
      <p:sp>
        <p:nvSpPr>
          <p:cNvPr id="458" name="Google Shape;458;p44"/>
          <p:cNvSpPr txBox="1"/>
          <p:nvPr/>
        </p:nvSpPr>
        <p:spPr>
          <a:xfrm>
            <a:off x="383925" y="855300"/>
            <a:ext cx="7072500" cy="54453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1500"/>
              </a:spcBef>
              <a:spcAft>
                <a:spcPts val="0"/>
              </a:spcAft>
              <a:buNone/>
            </a:pPr>
            <a:r>
              <a:t/>
            </a:r>
            <a:endParaRPr>
              <a:solidFill>
                <a:srgbClr val="434343"/>
              </a:solidFill>
              <a:highlight>
                <a:schemeClr val="lt1"/>
              </a:highlight>
            </a:endParaRPr>
          </a:p>
          <a:p>
            <a:pPr indent="-317500" lvl="0" marL="457200" marR="0" rtl="0" algn="just">
              <a:lnSpc>
                <a:spcPct val="115000"/>
              </a:lnSpc>
              <a:spcBef>
                <a:spcPts val="1500"/>
              </a:spcBef>
              <a:spcAft>
                <a:spcPts val="0"/>
              </a:spcAft>
              <a:buClr>
                <a:srgbClr val="434343"/>
              </a:buClr>
              <a:buSzPts val="1400"/>
              <a:buChar char="●"/>
            </a:pPr>
            <a:r>
              <a:rPr lang="en-US">
                <a:solidFill>
                  <a:srgbClr val="434343"/>
                </a:solidFill>
                <a:highlight>
                  <a:schemeClr val="lt1"/>
                </a:highlight>
              </a:rPr>
              <a:t>Different CNN designs have been evaluated and each displayed unique performance traits. Our custom CNN, with only minimal data enhancement, struck a compromise between efficiency and intricacy. Additional layers improved the ability to generalize performance of VGG16. </a:t>
            </a:r>
            <a:br>
              <a:rPr lang="en-US">
                <a:solidFill>
                  <a:srgbClr val="434343"/>
                </a:solidFill>
                <a:highlight>
                  <a:schemeClr val="lt1"/>
                </a:highlight>
              </a:rPr>
            </a:br>
            <a:endParaRPr>
              <a:solidFill>
                <a:srgbClr val="434343"/>
              </a:solidFill>
              <a:highlight>
                <a:schemeClr val="lt1"/>
              </a:highlight>
            </a:endParaRPr>
          </a:p>
          <a:p>
            <a:pPr indent="-317500" lvl="0" marL="457200" marR="0" rtl="0" algn="just">
              <a:lnSpc>
                <a:spcPct val="115000"/>
              </a:lnSpc>
              <a:spcBef>
                <a:spcPts val="0"/>
              </a:spcBef>
              <a:spcAft>
                <a:spcPts val="0"/>
              </a:spcAft>
              <a:buClr>
                <a:srgbClr val="434343"/>
              </a:buClr>
              <a:buSzPts val="1400"/>
              <a:buChar char="●"/>
            </a:pPr>
            <a:r>
              <a:rPr lang="en-US">
                <a:solidFill>
                  <a:srgbClr val="434343"/>
                </a:solidFill>
                <a:highlight>
                  <a:schemeClr val="lt1"/>
                </a:highlight>
              </a:rPr>
              <a:t>Furthermore, our interactive Q&amp;A system yielded reliable outcomes with high confidence levels. </a:t>
            </a:r>
            <a:br>
              <a:rPr lang="en-US">
                <a:solidFill>
                  <a:srgbClr val="434343"/>
                </a:solidFill>
                <a:highlight>
                  <a:schemeClr val="lt1"/>
                </a:highlight>
              </a:rPr>
            </a:br>
            <a:endParaRPr>
              <a:solidFill>
                <a:srgbClr val="434343"/>
              </a:solidFill>
              <a:highlight>
                <a:schemeClr val="lt1"/>
              </a:highlight>
            </a:endParaRPr>
          </a:p>
          <a:p>
            <a:pPr indent="-317500" lvl="0" marL="457200" marR="0" rtl="0" algn="just">
              <a:lnSpc>
                <a:spcPct val="115000"/>
              </a:lnSpc>
              <a:spcBef>
                <a:spcPts val="0"/>
              </a:spcBef>
              <a:spcAft>
                <a:spcPts val="0"/>
              </a:spcAft>
              <a:buClr>
                <a:srgbClr val="434343"/>
              </a:buClr>
              <a:buSzPts val="1400"/>
              <a:buChar char="●"/>
            </a:pPr>
            <a:r>
              <a:rPr lang="en-US">
                <a:solidFill>
                  <a:srgbClr val="434343"/>
                </a:solidFill>
                <a:highlight>
                  <a:schemeClr val="lt1"/>
                </a:highlight>
              </a:rPr>
              <a:t>To ascertain document genuineness with most possible accuracy, we have fused up-to-date image processing techniques with the established techniques of comparing template shapes. Our project to develop AI-powered document intelligence has made certain that its templates are matched, answering interactive questions and document classification. </a:t>
            </a:r>
            <a:br>
              <a:rPr lang="en-US">
                <a:solidFill>
                  <a:srgbClr val="434343"/>
                </a:solidFill>
                <a:highlight>
                  <a:schemeClr val="lt1"/>
                </a:highlight>
              </a:rPr>
            </a:br>
            <a:endParaRPr>
              <a:solidFill>
                <a:srgbClr val="434343"/>
              </a:solidFill>
              <a:highlight>
                <a:schemeClr val="lt1"/>
              </a:highlight>
            </a:endParaRPr>
          </a:p>
          <a:p>
            <a:pPr indent="-317500" lvl="0" marL="457200" marR="0" rtl="0" algn="just">
              <a:lnSpc>
                <a:spcPct val="115000"/>
              </a:lnSpc>
              <a:spcBef>
                <a:spcPts val="0"/>
              </a:spcBef>
              <a:spcAft>
                <a:spcPts val="0"/>
              </a:spcAft>
              <a:buClr>
                <a:srgbClr val="434343"/>
              </a:buClr>
              <a:buSzPts val="1400"/>
              <a:buChar char="●"/>
            </a:pPr>
            <a:r>
              <a:rPr lang="en-US">
                <a:solidFill>
                  <a:srgbClr val="434343"/>
                </a:solidFill>
                <a:highlight>
                  <a:schemeClr val="lt1"/>
                </a:highlight>
              </a:rPr>
              <a:t>Subsequent development stages of AI-driven document intelligence will major on enhancing the accuracy levels of our models by training them on wider data sets as well as applying more advanced classifiers. </a:t>
            </a:r>
            <a:endParaRPr>
              <a:solidFill>
                <a:srgbClr val="FF0000"/>
              </a:solidFill>
              <a:highlight>
                <a:schemeClr val="lt1"/>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45"/>
          <p:cNvSpPr txBox="1"/>
          <p:nvPr/>
        </p:nvSpPr>
        <p:spPr>
          <a:xfrm>
            <a:off x="209175" y="145675"/>
            <a:ext cx="3000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1" lang="en-US" sz="3000" u="sng">
                <a:solidFill>
                  <a:schemeClr val="hlink"/>
                </a:solidFill>
                <a:latin typeface="Times New Roman"/>
                <a:ea typeface="Times New Roman"/>
                <a:cs typeface="Times New Roman"/>
                <a:sym typeface="Times New Roman"/>
                <a:hlinkClick r:id="rId3"/>
              </a:rPr>
              <a:t>DEMO VIDEO</a:t>
            </a:r>
            <a:endParaRPr b="1" sz="3000">
              <a:solidFill>
                <a:schemeClr val="accent1"/>
              </a:solidFill>
              <a:latin typeface="Times New Roman"/>
              <a:ea typeface="Times New Roman"/>
              <a:cs typeface="Times New Roman"/>
              <a:sym typeface="Times New Roman"/>
            </a:endParaRPr>
          </a:p>
        </p:txBody>
      </p:sp>
      <p:pic>
        <p:nvPicPr>
          <p:cNvPr id="464" name="Google Shape;464;p45" title="QNA DEMO.mp4">
            <a:hlinkClick r:id="rId4"/>
          </p:cNvPr>
          <p:cNvPicPr preferRelativeResize="0"/>
          <p:nvPr/>
        </p:nvPicPr>
        <p:blipFill>
          <a:blip r:embed="rId5">
            <a:alphaModFix/>
          </a:blip>
          <a:stretch>
            <a:fillRect/>
          </a:stretch>
        </p:blipFill>
        <p:spPr>
          <a:xfrm>
            <a:off x="152400" y="944575"/>
            <a:ext cx="8839200" cy="4972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6"/>
          <p:cNvSpPr txBox="1"/>
          <p:nvPr/>
        </p:nvSpPr>
        <p:spPr>
          <a:xfrm>
            <a:off x="451025" y="444500"/>
            <a:ext cx="4621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n-US" sz="2400">
                <a:solidFill>
                  <a:schemeClr val="accent1"/>
                </a:solidFill>
                <a:latin typeface="Times New Roman"/>
                <a:ea typeface="Times New Roman"/>
                <a:cs typeface="Times New Roman"/>
                <a:sym typeface="Times New Roman"/>
              </a:rPr>
              <a:t>REFERENCES</a:t>
            </a:r>
            <a:endParaRPr b="1" sz="2400">
              <a:solidFill>
                <a:schemeClr val="accent1"/>
              </a:solidFill>
              <a:latin typeface="Times New Roman"/>
              <a:ea typeface="Times New Roman"/>
              <a:cs typeface="Times New Roman"/>
              <a:sym typeface="Times New Roman"/>
            </a:endParaRPr>
          </a:p>
        </p:txBody>
      </p:sp>
      <p:sp>
        <p:nvSpPr>
          <p:cNvPr id="470" name="Google Shape;470;p46"/>
          <p:cNvSpPr txBox="1"/>
          <p:nvPr/>
        </p:nvSpPr>
        <p:spPr>
          <a:xfrm>
            <a:off x="451025" y="1138775"/>
            <a:ext cx="7774500" cy="4398000"/>
          </a:xfrm>
          <a:prstGeom prst="rect">
            <a:avLst/>
          </a:prstGeom>
          <a:solidFill>
            <a:schemeClr val="lt1"/>
          </a:solid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rgbClr val="000000"/>
              </a:buClr>
              <a:buSzPts val="1500"/>
              <a:buFont typeface="Arial"/>
              <a:buNone/>
            </a:pPr>
            <a:r>
              <a:rPr lang="en-US">
                <a:solidFill>
                  <a:schemeClr val="dk1"/>
                </a:solidFill>
                <a:highlight>
                  <a:srgbClr val="FFFFFF"/>
                </a:highlight>
              </a:rPr>
              <a:t>[</a:t>
            </a:r>
            <a:r>
              <a:rPr lang="en-US">
                <a:solidFill>
                  <a:schemeClr val="dk1"/>
                </a:solidFill>
                <a:highlight>
                  <a:schemeClr val="lt1"/>
                </a:highlight>
              </a:rPr>
              <a:t>1] Sammed S. Admuthe , Hemlata P. Channe, 2021, Document Image Classification using Visual and Textual Features, INTERNATIONAL JOURNAL OF ENGINEERING RESEARCH &amp; TECHNOLOGY (IJERT) Volume 10, Issue 09 (September 2021),           </a:t>
            </a:r>
            <a:endParaRPr>
              <a:solidFill>
                <a:schemeClr val="dk1"/>
              </a:solidFill>
              <a:highlight>
                <a:schemeClr val="lt1"/>
              </a:highlight>
            </a:endParaRPr>
          </a:p>
          <a:p>
            <a:pPr indent="0" lvl="0" marL="0" marR="0" rtl="0" algn="just">
              <a:lnSpc>
                <a:spcPct val="100000"/>
              </a:lnSpc>
              <a:spcBef>
                <a:spcPts val="0"/>
              </a:spcBef>
              <a:spcAft>
                <a:spcPts val="0"/>
              </a:spcAft>
              <a:buClr>
                <a:srgbClr val="000000"/>
              </a:buClr>
              <a:buSzPts val="1500"/>
              <a:buFont typeface="Arial"/>
              <a:buNone/>
            </a:pPr>
            <a:r>
              <a:t/>
            </a:r>
            <a:endParaRPr>
              <a:solidFill>
                <a:schemeClr val="dk1"/>
              </a:solidFill>
              <a:highlight>
                <a:schemeClr val="lt1"/>
              </a:highlight>
            </a:endParaRPr>
          </a:p>
          <a:p>
            <a:pPr indent="0" lvl="0" marL="0" marR="0" rtl="0" algn="just">
              <a:lnSpc>
                <a:spcPct val="100000"/>
              </a:lnSpc>
              <a:spcBef>
                <a:spcPts val="0"/>
              </a:spcBef>
              <a:spcAft>
                <a:spcPts val="0"/>
              </a:spcAft>
              <a:buClr>
                <a:srgbClr val="000000"/>
              </a:buClr>
              <a:buSzPts val="1500"/>
              <a:buFont typeface="Arial"/>
              <a:buNone/>
            </a:pPr>
            <a:r>
              <a:rPr lang="en-US">
                <a:solidFill>
                  <a:schemeClr val="dk1"/>
                </a:solidFill>
                <a:highlight>
                  <a:schemeClr val="lt1"/>
                </a:highlight>
              </a:rPr>
              <a:t>[2] P. Dhakal, M. Munikar and B. Dahal, "One-Shot Template Matching for Automatic Document Data Capture," 2019 Artificial Intelligence for Transforming Business and Society (AITB), Kathmandu, Nepal, 2019, pp. 1-6, doi: 10.1109/AITB48515.2019.8947440.</a:t>
            </a:r>
            <a:endParaRPr>
              <a:solidFill>
                <a:schemeClr val="dk1"/>
              </a:solidFill>
              <a:highlight>
                <a:schemeClr val="lt1"/>
              </a:highlight>
            </a:endParaRPr>
          </a:p>
          <a:p>
            <a:pPr indent="0" lvl="0" marL="0" marR="0" rtl="0" algn="just">
              <a:lnSpc>
                <a:spcPct val="100000"/>
              </a:lnSpc>
              <a:spcBef>
                <a:spcPts val="0"/>
              </a:spcBef>
              <a:spcAft>
                <a:spcPts val="0"/>
              </a:spcAft>
              <a:buClr>
                <a:srgbClr val="000000"/>
              </a:buClr>
              <a:buSzPts val="1500"/>
              <a:buFont typeface="Arial"/>
              <a:buNone/>
            </a:pPr>
            <a:r>
              <a:t/>
            </a:r>
            <a:endParaRPr>
              <a:solidFill>
                <a:schemeClr val="dk1"/>
              </a:solidFill>
              <a:highlight>
                <a:schemeClr val="lt1"/>
              </a:highlight>
            </a:endParaRPr>
          </a:p>
          <a:p>
            <a:pPr indent="0" lvl="0" marL="0" marR="0" rtl="0" algn="just">
              <a:lnSpc>
                <a:spcPct val="100000"/>
              </a:lnSpc>
              <a:spcBef>
                <a:spcPts val="0"/>
              </a:spcBef>
              <a:spcAft>
                <a:spcPts val="0"/>
              </a:spcAft>
              <a:buClr>
                <a:srgbClr val="000000"/>
              </a:buClr>
              <a:buSzPts val="1500"/>
              <a:buFont typeface="Arial"/>
              <a:buNone/>
            </a:pPr>
            <a:r>
              <a:rPr lang="en-US">
                <a:solidFill>
                  <a:schemeClr val="dk1"/>
                </a:solidFill>
                <a:highlight>
                  <a:schemeClr val="lt1"/>
                </a:highlight>
              </a:rPr>
              <a:t>[3] Yenigalla, Harshitha, Bommareddy Revanth Srinivasa Reddy, Batta Venkata Rahul, and Nannapuraju Hemanth Raju. "Similar Document Template Matching Algorithm." arXiv preprint arXiv:2311.12663 (2023).</a:t>
            </a:r>
            <a:endParaRPr>
              <a:solidFill>
                <a:schemeClr val="dk1"/>
              </a:solidFill>
              <a:highlight>
                <a:schemeClr val="lt1"/>
              </a:highlight>
            </a:endParaRPr>
          </a:p>
          <a:p>
            <a:pPr indent="0" lvl="0" marL="0" marR="0" rtl="0" algn="l">
              <a:lnSpc>
                <a:spcPct val="100000"/>
              </a:lnSpc>
              <a:spcBef>
                <a:spcPts val="0"/>
              </a:spcBef>
              <a:spcAft>
                <a:spcPts val="0"/>
              </a:spcAft>
              <a:buClr>
                <a:srgbClr val="000000"/>
              </a:buClr>
              <a:buSzPts val="1500"/>
              <a:buFont typeface="Arial"/>
              <a:buNone/>
            </a:pPr>
            <a:r>
              <a:t/>
            </a:r>
            <a:endParaRPr>
              <a:solidFill>
                <a:schemeClr val="dk1"/>
              </a:solidFill>
              <a:highlight>
                <a:schemeClr val="lt1"/>
              </a:highlight>
            </a:endParaRPr>
          </a:p>
          <a:p>
            <a:pPr indent="0" lvl="0" marL="0" marR="0" rtl="0" algn="l">
              <a:lnSpc>
                <a:spcPct val="100000"/>
              </a:lnSpc>
              <a:spcBef>
                <a:spcPts val="0"/>
              </a:spcBef>
              <a:spcAft>
                <a:spcPts val="0"/>
              </a:spcAft>
              <a:buClr>
                <a:srgbClr val="000000"/>
              </a:buClr>
              <a:buSzPts val="1500"/>
              <a:buFont typeface="Arial"/>
              <a:buNone/>
            </a:pPr>
            <a:r>
              <a:rPr lang="en-US">
                <a:solidFill>
                  <a:schemeClr val="dk1"/>
                </a:solidFill>
                <a:highlight>
                  <a:schemeClr val="lt1"/>
                </a:highlight>
              </a:rPr>
              <a:t>[4] </a:t>
            </a:r>
            <a:r>
              <a:rPr lang="en-US">
                <a:highlight>
                  <a:schemeClr val="lt1"/>
                </a:highlight>
              </a:rPr>
              <a:t>Li, Xiaoxi, Yujia Zhou, and Zhicheng Dou. "UniGen: A Unified Generative Framework for Retrieval and Question Answering with Large Language Models." In Proceedings of the AAAI Conference on Artificial Intelligence, vol. 38, no. 8, pp. 8688-8696. 2024.</a:t>
            </a:r>
            <a:endParaRPr>
              <a:highlight>
                <a:schemeClr val="lt1"/>
              </a:highlight>
            </a:endParaRPr>
          </a:p>
          <a:p>
            <a:pPr indent="0" lvl="0" marL="0" marR="0" rtl="0" algn="l">
              <a:lnSpc>
                <a:spcPct val="100000"/>
              </a:lnSpc>
              <a:spcBef>
                <a:spcPts val="0"/>
              </a:spcBef>
              <a:spcAft>
                <a:spcPts val="0"/>
              </a:spcAft>
              <a:buClr>
                <a:srgbClr val="000000"/>
              </a:buClr>
              <a:buSzPts val="1500"/>
              <a:buFont typeface="Arial"/>
              <a:buNone/>
            </a:pPr>
            <a:r>
              <a:t/>
            </a:r>
            <a:endParaRPr>
              <a:highlight>
                <a:schemeClr val="lt1"/>
              </a:highlight>
            </a:endParaRPr>
          </a:p>
          <a:p>
            <a:pPr indent="0" lvl="0" marL="0" marR="0" rtl="0" algn="l">
              <a:lnSpc>
                <a:spcPct val="100000"/>
              </a:lnSpc>
              <a:spcBef>
                <a:spcPts val="0"/>
              </a:spcBef>
              <a:spcAft>
                <a:spcPts val="0"/>
              </a:spcAft>
              <a:buClr>
                <a:srgbClr val="000000"/>
              </a:buClr>
              <a:buSzPts val="1500"/>
              <a:buFont typeface="Arial"/>
              <a:buNone/>
            </a:pPr>
            <a:r>
              <a:rPr lang="en-US">
                <a:highlight>
                  <a:schemeClr val="lt1"/>
                </a:highlight>
              </a:rPr>
              <a:t>[5] Zhuang, Yuchen, Yue Yu, Kuan Wang, Haotian Sun, and Chao Zhang. "Toolqa: A dataset for llm question answering with external tools." Advances in Neural Information Processing Systems 36 (2024).</a:t>
            </a:r>
            <a:endParaRPr>
              <a:highlight>
                <a:schemeClr val="lt1"/>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47"/>
          <p:cNvPicPr preferRelativeResize="0"/>
          <p:nvPr/>
        </p:nvPicPr>
        <p:blipFill>
          <a:blip r:embed="rId3">
            <a:alphaModFix/>
          </a:blip>
          <a:stretch>
            <a:fillRect/>
          </a:stretch>
        </p:blipFill>
        <p:spPr>
          <a:xfrm>
            <a:off x="330200" y="1603825"/>
            <a:ext cx="8483600" cy="4354200"/>
          </a:xfrm>
          <a:prstGeom prst="rect">
            <a:avLst/>
          </a:prstGeom>
          <a:noFill/>
          <a:ln cap="flat" cmpd="sng" w="12700">
            <a:solidFill>
              <a:srgbClr val="000000"/>
            </a:solidFill>
            <a:prstDash val="solid"/>
            <a:miter lim="8000"/>
            <a:headEnd len="sm" w="sm" type="none"/>
            <a:tailEnd len="sm" w="sm" type="none"/>
          </a:ln>
        </p:spPr>
      </p:pic>
      <p:sp>
        <p:nvSpPr>
          <p:cNvPr id="476" name="Google Shape;476;p47"/>
          <p:cNvSpPr txBox="1"/>
          <p:nvPr/>
        </p:nvSpPr>
        <p:spPr>
          <a:xfrm>
            <a:off x="330200" y="469900"/>
            <a:ext cx="43143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ACCEPTANCE LETTER</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p:nvPr/>
        </p:nvSpPr>
        <p:spPr>
          <a:xfrm>
            <a:off x="451050" y="331850"/>
            <a:ext cx="35160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920">
                <a:solidFill>
                  <a:srgbClr val="90C226"/>
                </a:solidFill>
                <a:latin typeface="Trebuchet MS"/>
                <a:ea typeface="Trebuchet MS"/>
                <a:cs typeface="Trebuchet MS"/>
                <a:sym typeface="Trebuchet MS"/>
              </a:rPr>
              <a:t>INTRODUCTION</a:t>
            </a:r>
            <a:endParaRPr b="1"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sz="20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2000"/>
              <a:buFont typeface="Arial"/>
              <a:buNone/>
            </a:pPr>
            <a:r>
              <a:t/>
            </a:r>
            <a:endParaRPr b="1" sz="2000">
              <a:solidFill>
                <a:schemeClr val="dk1"/>
              </a:solidFill>
              <a:latin typeface="Times New Roman"/>
              <a:ea typeface="Times New Roman"/>
              <a:cs typeface="Times New Roman"/>
              <a:sym typeface="Times New Roman"/>
            </a:endParaRPr>
          </a:p>
        </p:txBody>
      </p:sp>
      <p:sp>
        <p:nvSpPr>
          <p:cNvPr id="164" name="Google Shape;164;p21"/>
          <p:cNvSpPr txBox="1"/>
          <p:nvPr/>
        </p:nvSpPr>
        <p:spPr>
          <a:xfrm>
            <a:off x="451050" y="1032650"/>
            <a:ext cx="7900200" cy="5248200"/>
          </a:xfrm>
          <a:prstGeom prst="rect">
            <a:avLst/>
          </a:prstGeom>
          <a:solidFill>
            <a:schemeClr val="lt1"/>
          </a:solid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US">
                <a:solidFill>
                  <a:srgbClr val="0D0D0D"/>
                </a:solidFill>
                <a:highlight>
                  <a:srgbClr val="FFFFFF"/>
                </a:highlight>
              </a:rPr>
              <a:t>With the growth in dependency on electronic verification systems used by both government and private organizations, there has been an increase in the usage of digitized manuscripts. This demands user-friendly and efficient document interaction tools.</a:t>
            </a:r>
            <a:endParaRPr>
              <a:solidFill>
                <a:srgbClr val="0D0D0D"/>
              </a:solidFill>
              <a:highlight>
                <a:srgbClr val="FFFFFF"/>
              </a:highlight>
            </a:endParaRPr>
          </a:p>
          <a:p>
            <a:pPr indent="0" lvl="0" marL="0" rtl="0" algn="just">
              <a:lnSpc>
                <a:spcPct val="115000"/>
              </a:lnSpc>
              <a:spcBef>
                <a:spcPts val="1500"/>
              </a:spcBef>
              <a:spcAft>
                <a:spcPts val="0"/>
              </a:spcAft>
              <a:buClr>
                <a:schemeClr val="dk1"/>
              </a:buClr>
              <a:buSzPts val="1100"/>
              <a:buFont typeface="Arial"/>
              <a:buNone/>
            </a:pPr>
            <a:r>
              <a:rPr lang="en-US">
                <a:solidFill>
                  <a:srgbClr val="0D0D0D"/>
                </a:solidFill>
                <a:highlight>
                  <a:srgbClr val="FFFFFF"/>
                </a:highlight>
              </a:rPr>
              <a:t>Optimization of the document management process has become AI-driven with features like identity document classification, authenticity checking algorithms, and interactive question answering.</a:t>
            </a:r>
            <a:endParaRPr>
              <a:solidFill>
                <a:srgbClr val="0D0D0D"/>
              </a:solidFill>
              <a:highlight>
                <a:srgbClr val="FFFFFF"/>
              </a:highlight>
            </a:endParaRPr>
          </a:p>
          <a:p>
            <a:pPr indent="0" lvl="0" marL="0" rtl="0" algn="just">
              <a:lnSpc>
                <a:spcPct val="115000"/>
              </a:lnSpc>
              <a:spcBef>
                <a:spcPts val="1500"/>
              </a:spcBef>
              <a:spcAft>
                <a:spcPts val="0"/>
              </a:spcAft>
              <a:buClr>
                <a:schemeClr val="dk1"/>
              </a:buClr>
              <a:buSzPts val="1100"/>
              <a:buFont typeface="Arial"/>
              <a:buNone/>
            </a:pPr>
            <a:r>
              <a:rPr lang="en-US">
                <a:solidFill>
                  <a:srgbClr val="0D0D0D"/>
                </a:solidFill>
                <a:highlight>
                  <a:srgbClr val="FFFFFF"/>
                </a:highlight>
              </a:rPr>
              <a:t>If we effectively identify the document type, we can streamline workflows and enable secure verification processes. The project employs Deep Learning techniques to classify documents like PAN cards, Aadhar cards, etc.</a:t>
            </a:r>
            <a:endParaRPr>
              <a:solidFill>
                <a:srgbClr val="0D0D0D"/>
              </a:solidFill>
              <a:highlight>
                <a:srgbClr val="FFFFFF"/>
              </a:highlight>
            </a:endParaRPr>
          </a:p>
          <a:p>
            <a:pPr indent="0" lvl="0" marL="0" rtl="0" algn="just">
              <a:lnSpc>
                <a:spcPct val="115000"/>
              </a:lnSpc>
              <a:spcBef>
                <a:spcPts val="1500"/>
              </a:spcBef>
              <a:spcAft>
                <a:spcPts val="0"/>
              </a:spcAft>
              <a:buClr>
                <a:schemeClr val="dk1"/>
              </a:buClr>
              <a:buSzPts val="1100"/>
              <a:buFont typeface="Arial"/>
              <a:buNone/>
            </a:pPr>
            <a:r>
              <a:rPr lang="en-US">
                <a:solidFill>
                  <a:srgbClr val="0D0D0D"/>
                </a:solidFill>
                <a:highlight>
                  <a:srgbClr val="FFFFFF"/>
                </a:highlight>
              </a:rPr>
              <a:t>Additionally, we employ a Similar Document Template Matching Algorithm which can seamlessly extract features, match the template with a real document, and thereby detect fraud.</a:t>
            </a:r>
            <a:endParaRPr>
              <a:solidFill>
                <a:srgbClr val="0D0D0D"/>
              </a:solidFill>
              <a:highlight>
                <a:srgbClr val="FFFFFF"/>
              </a:highlight>
            </a:endParaRPr>
          </a:p>
          <a:p>
            <a:pPr indent="0" lvl="0" marL="0" rtl="0" algn="just">
              <a:lnSpc>
                <a:spcPct val="115000"/>
              </a:lnSpc>
              <a:spcBef>
                <a:spcPts val="1500"/>
              </a:spcBef>
              <a:spcAft>
                <a:spcPts val="0"/>
              </a:spcAft>
              <a:buClr>
                <a:schemeClr val="dk1"/>
              </a:buClr>
              <a:buSzPts val="1100"/>
              <a:buFont typeface="Arial"/>
              <a:buNone/>
            </a:pPr>
            <a:r>
              <a:rPr lang="en-US">
                <a:solidFill>
                  <a:srgbClr val="0D0D0D"/>
                </a:solidFill>
                <a:highlight>
                  <a:srgbClr val="FFFFFF"/>
                </a:highlight>
              </a:rPr>
              <a:t>Furthermore, Large Language Models (LLMs) have been leveraged to enable interactive question answering over documents. Alongside these primary features, we have integrated additional functionalities such as paraphrasing, grammar checking, read aloud, and summarization. These enhancements aim to improve user interaction, making the system more versatile and accessible.</a:t>
            </a:r>
            <a:endParaRPr>
              <a:solidFill>
                <a:srgbClr val="0D0D0D"/>
              </a:solidFill>
              <a:highlight>
                <a:srgbClr val="FFFFFF"/>
              </a:highlight>
            </a:endParaRPr>
          </a:p>
          <a:p>
            <a:pPr indent="0" lvl="0" marL="0" rtl="0" algn="just">
              <a:lnSpc>
                <a:spcPct val="115000"/>
              </a:lnSpc>
              <a:spcBef>
                <a:spcPts val="1500"/>
              </a:spcBef>
              <a:spcAft>
                <a:spcPts val="0"/>
              </a:spcAft>
              <a:buClr>
                <a:schemeClr val="dk1"/>
              </a:buClr>
              <a:buSzPts val="1100"/>
              <a:buFont typeface="Arial"/>
              <a:buNone/>
            </a:pPr>
            <a:r>
              <a:rPr lang="en-US">
                <a:solidFill>
                  <a:srgbClr val="0D0D0D"/>
                </a:solidFill>
                <a:highlight>
                  <a:srgbClr val="FFFFFF"/>
                </a:highlight>
              </a:rPr>
              <a:t>Experimental findings in our study showed the effectiveness of our work in improving efficiency, accuracy, and usability in document management.</a:t>
            </a:r>
            <a:endParaRPr>
              <a:solidFill>
                <a:srgbClr val="0D0D0D"/>
              </a:solidFill>
              <a:highlight>
                <a:srgbClr val="FFFFFF"/>
              </a:highlight>
            </a:endParaRPr>
          </a:p>
          <a:p>
            <a:pPr indent="0" lvl="0" marL="457200" marR="0" rtl="0" algn="just">
              <a:lnSpc>
                <a:spcPct val="100000"/>
              </a:lnSpc>
              <a:spcBef>
                <a:spcPts val="1500"/>
              </a:spcBef>
              <a:spcAft>
                <a:spcPts val="0"/>
              </a:spcAft>
              <a:buNone/>
            </a:pPr>
            <a:r>
              <a:t/>
            </a:r>
            <a:endParaRPr>
              <a:solidFill>
                <a:schemeClr val="dk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8"/>
          <p:cNvSpPr txBox="1"/>
          <p:nvPr/>
        </p:nvSpPr>
        <p:spPr>
          <a:xfrm>
            <a:off x="330200" y="373450"/>
            <a:ext cx="6878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RESEARCH PAPER </a:t>
            </a:r>
            <a:r>
              <a:rPr b="1" lang="en-US" sz="2000" u="sng">
                <a:solidFill>
                  <a:schemeClr val="hlink"/>
                </a:solidFill>
                <a:latin typeface="Times New Roman"/>
                <a:ea typeface="Times New Roman"/>
                <a:cs typeface="Times New Roman"/>
                <a:sym typeface="Times New Roman"/>
                <a:hlinkClick r:id="rId3"/>
              </a:rPr>
              <a:t>(link)</a:t>
            </a:r>
            <a:endParaRPr sz="2000"/>
          </a:p>
        </p:txBody>
      </p:sp>
      <p:pic>
        <p:nvPicPr>
          <p:cNvPr id="482" name="Google Shape;482;p48"/>
          <p:cNvPicPr preferRelativeResize="0"/>
          <p:nvPr/>
        </p:nvPicPr>
        <p:blipFill rotWithShape="1">
          <a:blip r:embed="rId4">
            <a:alphaModFix/>
          </a:blip>
          <a:srcRect b="33501" l="7558" r="8920" t="0"/>
          <a:stretch/>
        </p:blipFill>
        <p:spPr>
          <a:xfrm>
            <a:off x="691900" y="872325"/>
            <a:ext cx="6154999" cy="5917508"/>
          </a:xfrm>
          <a:prstGeom prst="rect">
            <a:avLst/>
          </a:prstGeom>
          <a:noFill/>
          <a:ln cap="flat" cmpd="sng" w="12700">
            <a:solidFill>
              <a:srgbClr val="000000"/>
            </a:solidFill>
            <a:prstDash val="solid"/>
            <a:miter lim="8000"/>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id="487" name="Google Shape;487;p49"/>
          <p:cNvPicPr preferRelativeResize="0"/>
          <p:nvPr/>
        </p:nvPicPr>
        <p:blipFill>
          <a:blip r:embed="rId3">
            <a:alphaModFix/>
          </a:blip>
          <a:stretch>
            <a:fillRect/>
          </a:stretch>
        </p:blipFill>
        <p:spPr>
          <a:xfrm>
            <a:off x="419400" y="1024000"/>
            <a:ext cx="7753049" cy="5656650"/>
          </a:xfrm>
          <a:prstGeom prst="rect">
            <a:avLst/>
          </a:prstGeom>
          <a:noFill/>
          <a:ln cap="flat" cmpd="sng" w="12700">
            <a:solidFill>
              <a:srgbClr val="000000"/>
            </a:solidFill>
            <a:prstDash val="solid"/>
            <a:miter lim="8000"/>
            <a:headEnd len="sm" w="sm" type="none"/>
            <a:tailEnd len="sm" w="sm" type="none"/>
          </a:ln>
        </p:spPr>
      </p:pic>
      <p:sp>
        <p:nvSpPr>
          <p:cNvPr id="488" name="Google Shape;488;p49"/>
          <p:cNvSpPr txBox="1"/>
          <p:nvPr/>
        </p:nvSpPr>
        <p:spPr>
          <a:xfrm>
            <a:off x="330200" y="373450"/>
            <a:ext cx="68784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400">
                <a:solidFill>
                  <a:schemeClr val="dk1"/>
                </a:solidFill>
                <a:latin typeface="Times New Roman"/>
                <a:ea typeface="Times New Roman"/>
                <a:cs typeface="Times New Roman"/>
                <a:sym typeface="Times New Roman"/>
              </a:rPr>
              <a:t>AWARD FOR BEST PAPER PRESENTATION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50"/>
          <p:cNvSpPr txBox="1"/>
          <p:nvPr/>
        </p:nvSpPr>
        <p:spPr>
          <a:xfrm>
            <a:off x="2694225" y="3377600"/>
            <a:ext cx="6483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solidFill>
                <a:srgbClr val="3F3F3F"/>
              </a:solidFill>
              <a:latin typeface="Trebuchet MS"/>
              <a:ea typeface="Trebuchet MS"/>
              <a:cs typeface="Trebuchet MS"/>
              <a:sym typeface="Trebuchet MS"/>
            </a:endParaRPr>
          </a:p>
        </p:txBody>
      </p:sp>
      <p:sp>
        <p:nvSpPr>
          <p:cNvPr id="494" name="Google Shape;494;p50"/>
          <p:cNvSpPr txBox="1"/>
          <p:nvPr/>
        </p:nvSpPr>
        <p:spPr>
          <a:xfrm>
            <a:off x="-1775475" y="2370650"/>
            <a:ext cx="8520600" cy="16656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700">
                <a:solidFill>
                  <a:schemeClr val="accent1"/>
                </a:solidFill>
                <a:latin typeface="Trebuchet MS"/>
                <a:ea typeface="Trebuchet MS"/>
                <a:cs typeface="Trebuchet MS"/>
                <a:sym typeface="Trebuchet MS"/>
              </a:rPr>
              <a:t>                            </a:t>
            </a:r>
            <a:endParaRPr b="1" sz="2700">
              <a:solidFill>
                <a:schemeClr val="accent1"/>
              </a:solidFill>
              <a:latin typeface="Trebuchet MS"/>
              <a:ea typeface="Trebuchet MS"/>
              <a:cs typeface="Trebuchet MS"/>
              <a:sym typeface="Trebuchet MS"/>
            </a:endParaRPr>
          </a:p>
          <a:p>
            <a:pPr indent="0" lvl="0" marL="0" rtl="0" algn="l">
              <a:spcBef>
                <a:spcPts val="0"/>
              </a:spcBef>
              <a:spcAft>
                <a:spcPts val="0"/>
              </a:spcAft>
              <a:buNone/>
            </a:pPr>
            <a:r>
              <a:rPr b="1" lang="en-US" sz="2700">
                <a:solidFill>
                  <a:schemeClr val="accent1"/>
                </a:solidFill>
                <a:latin typeface="Trebuchet MS"/>
                <a:ea typeface="Trebuchet MS"/>
                <a:cs typeface="Trebuchet MS"/>
                <a:sym typeface="Trebuchet MS"/>
              </a:rPr>
              <a:t>                             </a:t>
            </a:r>
            <a:r>
              <a:rPr b="1" lang="en-US" sz="4500">
                <a:solidFill>
                  <a:schemeClr val="accent1"/>
                </a:solidFill>
                <a:latin typeface="Trebuchet MS"/>
                <a:ea typeface="Trebuchet MS"/>
                <a:cs typeface="Trebuchet MS"/>
                <a:sym typeface="Trebuchet MS"/>
              </a:rPr>
              <a:t>THANK YOU</a:t>
            </a:r>
            <a:endParaRPr b="1" sz="4500">
              <a:solidFill>
                <a:schemeClr val="accent1"/>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22"/>
          <p:cNvGraphicFramePr/>
          <p:nvPr/>
        </p:nvGraphicFramePr>
        <p:xfrm>
          <a:off x="249625" y="1225300"/>
          <a:ext cx="3000000" cy="3000000"/>
        </p:xfrm>
        <a:graphic>
          <a:graphicData uri="http://schemas.openxmlformats.org/drawingml/2006/table">
            <a:tbl>
              <a:tblPr>
                <a:noFill/>
                <a:tableStyleId>{FB57743E-9C00-4F1E-80A4-B57D5297CFA8}</a:tableStyleId>
              </a:tblPr>
              <a:tblGrid>
                <a:gridCol w="952500"/>
                <a:gridCol w="2790825"/>
                <a:gridCol w="2552700"/>
                <a:gridCol w="1236575"/>
              </a:tblGrid>
              <a:tr h="561975">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REF NO</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METHODOLOGY</a:t>
                      </a:r>
                      <a:endParaRPr b="1" sz="1400" u="none" cap="none" strike="noStrike">
                        <a:solidFill>
                          <a:srgbClr val="434343"/>
                        </a:solidFill>
                      </a:endParaRPr>
                    </a:p>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ADOPTED</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a:solidFill>
                            <a:srgbClr val="434343"/>
                          </a:solidFill>
                        </a:rPr>
                        <a:t>RESEARCH GAPS</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YEAR</a:t>
                      </a:r>
                      <a:endParaRPr b="1" sz="1400" u="none" cap="none" strike="noStrike">
                        <a:solidFill>
                          <a:srgbClr val="434343"/>
                        </a:solidFill>
                      </a:endParaRPr>
                    </a:p>
                  </a:txBody>
                  <a:tcPr marT="91425" marB="91425" marR="91425" marL="91425">
                    <a:solidFill>
                      <a:schemeClr val="lt1"/>
                    </a:solidFill>
                  </a:tcPr>
                </a:tc>
              </a:tr>
              <a:tr h="11715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434343"/>
                          </a:solidFill>
                        </a:rPr>
                        <a:t>01</a:t>
                      </a:r>
                      <a:endParaRPr sz="1400" u="none" cap="none" strike="noStrike">
                        <a:solidFill>
                          <a:srgbClr val="434343"/>
                        </a:solidFill>
                      </a:endParaRPr>
                    </a:p>
                  </a:txBody>
                  <a:tcPr marT="91425" marB="91425" marR="91425" marL="91425"/>
                </a:tc>
                <a:tc>
                  <a:txBody>
                    <a:bodyPr/>
                    <a:lstStyle/>
                    <a:p>
                      <a:pPr indent="0" lvl="0" marL="0" rtl="0" algn="l">
                        <a:lnSpc>
                          <a:spcPct val="115000"/>
                        </a:lnSpc>
                        <a:spcBef>
                          <a:spcPts val="0"/>
                        </a:spcBef>
                        <a:spcAft>
                          <a:spcPts val="0"/>
                        </a:spcAft>
                        <a:buClr>
                          <a:schemeClr val="dk1"/>
                        </a:buClr>
                        <a:buSzPts val="1100"/>
                        <a:buFont typeface="Arial"/>
                        <a:buNone/>
                      </a:pPr>
                      <a:r>
                        <a:rPr lang="en-US" sz="1200">
                          <a:solidFill>
                            <a:srgbClr val="434343"/>
                          </a:solidFill>
                        </a:rPr>
                        <a:t>CNN, VGG-16 and YOLO</a:t>
                      </a:r>
                      <a:endParaRPr sz="1100" u="none" cap="none" strike="noStrike">
                        <a:solidFill>
                          <a:schemeClr val="dk1"/>
                        </a:solidFill>
                      </a:endParaRPr>
                    </a:p>
                    <a:p>
                      <a:pPr indent="0" lvl="0" marL="0" marR="0" rtl="0" algn="l">
                        <a:lnSpc>
                          <a:spcPct val="115000"/>
                        </a:lnSpc>
                        <a:spcBef>
                          <a:spcPts val="0"/>
                        </a:spcBef>
                        <a:spcAft>
                          <a:spcPts val="0"/>
                        </a:spcAft>
                        <a:buClr>
                          <a:srgbClr val="000000"/>
                        </a:buClr>
                        <a:buSzPts val="1200"/>
                        <a:buFont typeface="Arial"/>
                        <a:buNone/>
                      </a:pPr>
                      <a:r>
                        <a:t/>
                      </a:r>
                      <a:endParaRPr sz="12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100"/>
                        <a:buFont typeface="Arial"/>
                        <a:buNone/>
                      </a:pPr>
                      <a:r>
                        <a:rPr lang="en-US" sz="1200">
                          <a:solidFill>
                            <a:srgbClr val="434343"/>
                          </a:solidFill>
                        </a:rPr>
                        <a:t>Long training time and image-containing documents require feature extraction.</a:t>
                      </a:r>
                      <a:endParaRPr sz="1200">
                        <a:solidFill>
                          <a:srgbClr val="434343"/>
                        </a:solidFill>
                      </a:endParaRPr>
                    </a:p>
                    <a:p>
                      <a:pPr indent="0" lvl="0" marL="0" marR="0" rtl="0" algn="l">
                        <a:lnSpc>
                          <a:spcPct val="115000"/>
                        </a:lnSpc>
                        <a:spcBef>
                          <a:spcPts val="0"/>
                        </a:spcBef>
                        <a:spcAft>
                          <a:spcPts val="0"/>
                        </a:spcAft>
                        <a:buClr>
                          <a:srgbClr val="000000"/>
                        </a:buClr>
                        <a:buSzPts val="1100"/>
                        <a:buFont typeface="Arial"/>
                        <a:buNone/>
                      </a:pPr>
                      <a:r>
                        <a:rPr lang="en-US" sz="1200">
                          <a:solidFill>
                            <a:srgbClr val="434343"/>
                          </a:solidFill>
                        </a:rPr>
                        <a:t>Deep learning uses the image directly for classification but is time-consuming and requires hyperparameter tuning.</a:t>
                      </a:r>
                      <a:endParaRPr sz="1200" u="none" cap="none" strike="noStrike">
                        <a:solidFill>
                          <a:srgbClr val="434343"/>
                        </a:solidFill>
                      </a:endParaRPr>
                    </a:p>
                  </a:txBody>
                  <a:tcPr marT="91425" marB="91425" marR="91425" marL="91425"/>
                </a:tc>
                <a:tc>
                  <a:txBody>
                    <a:bodyPr/>
                    <a:lstStyle/>
                    <a:p>
                      <a:pPr indent="0" lvl="0" marL="0" rtl="0" algn="l">
                        <a:lnSpc>
                          <a:spcPct val="115000"/>
                        </a:lnSpc>
                        <a:spcBef>
                          <a:spcPts val="0"/>
                        </a:spcBef>
                        <a:spcAft>
                          <a:spcPts val="0"/>
                        </a:spcAft>
                        <a:buNone/>
                      </a:pPr>
                      <a:r>
                        <a:rPr lang="en-US" sz="1200">
                          <a:solidFill>
                            <a:srgbClr val="434343"/>
                          </a:solidFill>
                        </a:rPr>
                        <a:t>2021</a:t>
                      </a:r>
                      <a:endParaRPr sz="1200" u="none" cap="none" strike="noStrike">
                        <a:solidFill>
                          <a:srgbClr val="434343"/>
                        </a:solidFill>
                      </a:endParaRPr>
                    </a:p>
                  </a:txBody>
                  <a:tcPr marT="91425" marB="91425" marR="91425" marL="91425">
                    <a:solidFill>
                      <a:schemeClr val="lt1"/>
                    </a:solidFill>
                  </a:tcPr>
                </a:tc>
              </a:tr>
              <a:tr h="958400">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434343"/>
                          </a:solidFill>
                        </a:rPr>
                        <a:t>02</a:t>
                      </a:r>
                      <a:endParaRPr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200">
                          <a:solidFill>
                            <a:srgbClr val="434343"/>
                          </a:solidFill>
                        </a:rPr>
                        <a:t>OCR and Similarity Score</a:t>
                      </a:r>
                      <a:endParaRPr sz="1200">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None/>
                      </a:pPr>
                      <a:r>
                        <a:rPr lang="en-US" sz="1200">
                          <a:solidFill>
                            <a:srgbClr val="434343"/>
                          </a:solidFill>
                        </a:rPr>
                        <a:t>Only looks at only one saved sample to predict the outputs, can</a:t>
                      </a:r>
                      <a:endParaRPr sz="1200">
                        <a:solidFill>
                          <a:srgbClr val="434343"/>
                        </a:solidFill>
                      </a:endParaRPr>
                    </a:p>
                    <a:p>
                      <a:pPr indent="0" lvl="0" marL="0" marR="0" rtl="0" algn="l">
                        <a:lnSpc>
                          <a:spcPct val="115000"/>
                        </a:lnSpc>
                        <a:spcBef>
                          <a:spcPts val="0"/>
                        </a:spcBef>
                        <a:spcAft>
                          <a:spcPts val="0"/>
                        </a:spcAft>
                        <a:buNone/>
                      </a:pPr>
                      <a:r>
                        <a:rPr lang="en-US" sz="1200">
                          <a:solidFill>
                            <a:srgbClr val="434343"/>
                          </a:solidFill>
                        </a:rPr>
                        <a:t>be made to predict based on all saved samples of the speciﬁc</a:t>
                      </a:r>
                      <a:endParaRPr sz="1200">
                        <a:solidFill>
                          <a:srgbClr val="434343"/>
                        </a:solidFill>
                      </a:endParaRPr>
                    </a:p>
                    <a:p>
                      <a:pPr indent="0" lvl="0" marL="0" marR="0" rtl="0" algn="l">
                        <a:lnSpc>
                          <a:spcPct val="115000"/>
                        </a:lnSpc>
                        <a:spcBef>
                          <a:spcPts val="0"/>
                        </a:spcBef>
                        <a:spcAft>
                          <a:spcPts val="0"/>
                        </a:spcAft>
                        <a:buNone/>
                      </a:pPr>
                      <a:r>
                        <a:rPr lang="en-US" sz="1200">
                          <a:solidFill>
                            <a:srgbClr val="434343"/>
                          </a:solidFill>
                        </a:rPr>
                        <a:t>template to generalize better and improve overall accuracy</a:t>
                      </a:r>
                      <a:endParaRPr sz="1200">
                        <a:solidFill>
                          <a:srgbClr val="434343"/>
                        </a:solidFill>
                      </a:endParaRPr>
                    </a:p>
                    <a:p>
                      <a:pPr indent="0" lvl="0" marL="0" marR="0" rtl="0" algn="l">
                        <a:lnSpc>
                          <a:spcPct val="115000"/>
                        </a:lnSpc>
                        <a:spcBef>
                          <a:spcPts val="0"/>
                        </a:spcBef>
                        <a:spcAft>
                          <a:spcPts val="0"/>
                        </a:spcAft>
                        <a:buNone/>
                      </a:pPr>
                      <a:r>
                        <a:t/>
                      </a:r>
                      <a:endParaRPr sz="1200">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434343"/>
                          </a:solidFill>
                        </a:rPr>
                        <a:t>2019</a:t>
                      </a:r>
                      <a:endParaRPr sz="1200" u="none" cap="none" strike="noStrike">
                        <a:solidFill>
                          <a:srgbClr val="434343"/>
                        </a:solidFill>
                      </a:endParaRPr>
                    </a:p>
                  </a:txBody>
                  <a:tcPr marT="91425" marB="91425" marR="91425" marL="91425">
                    <a:solidFill>
                      <a:schemeClr val="lt1"/>
                    </a:solidFill>
                  </a:tcPr>
                </a:tc>
              </a:tr>
              <a:tr h="117157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434343"/>
                          </a:solidFill>
                        </a:rPr>
                        <a:t>03</a:t>
                      </a:r>
                      <a:endParaRPr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200">
                          <a:solidFill>
                            <a:srgbClr val="434343"/>
                          </a:solidFill>
                        </a:rPr>
                        <a:t>OCR and SSIM</a:t>
                      </a:r>
                      <a:endParaRPr sz="12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chemeClr val="dk1"/>
                        </a:buClr>
                        <a:buSzPts val="1100"/>
                        <a:buFont typeface="Arial"/>
                        <a:buNone/>
                      </a:pPr>
                      <a:r>
                        <a:rPr lang="en-US" sz="1200">
                          <a:solidFill>
                            <a:srgbClr val="0D0D0D"/>
                          </a:solidFill>
                          <a:highlight>
                            <a:srgbClr val="FFFFFF"/>
                          </a:highlight>
                          <a:latin typeface="Roboto"/>
                          <a:ea typeface="Roboto"/>
                          <a:cs typeface="Roboto"/>
                          <a:sym typeface="Roboto"/>
                        </a:rPr>
                        <a:t>Concerns persist due to variations in document layouts, necessitating comprehensive labeled datasets, scalability for large data, and adaptability to real-world scenarios.</a:t>
                      </a:r>
                      <a:endParaRPr sz="12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434343"/>
                          </a:solidFill>
                        </a:rPr>
                        <a:t>2023</a:t>
                      </a:r>
                      <a:endParaRPr sz="1200" u="none" cap="none" strike="noStrike">
                        <a:solidFill>
                          <a:srgbClr val="434343"/>
                        </a:solidFill>
                      </a:endParaRPr>
                    </a:p>
                  </a:txBody>
                  <a:tcPr marT="91425" marB="91425" marR="91425" marL="91425">
                    <a:solidFill>
                      <a:schemeClr val="lt1"/>
                    </a:solidFill>
                  </a:tcPr>
                </a:tc>
              </a:tr>
            </a:tbl>
          </a:graphicData>
        </a:graphic>
      </p:graphicFrame>
      <p:sp>
        <p:nvSpPr>
          <p:cNvPr id="170" name="Google Shape;170;p22"/>
          <p:cNvSpPr/>
          <p:nvPr/>
        </p:nvSpPr>
        <p:spPr>
          <a:xfrm>
            <a:off x="249625" y="371575"/>
            <a:ext cx="4641900" cy="400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US" sz="2920">
                <a:solidFill>
                  <a:srgbClr val="90C226"/>
                </a:solidFill>
                <a:latin typeface="Trebuchet MS"/>
                <a:ea typeface="Trebuchet MS"/>
                <a:cs typeface="Trebuchet MS"/>
                <a:sym typeface="Trebuchet MS"/>
              </a:rPr>
              <a:t>LITERATURE REVIEW</a:t>
            </a:r>
            <a:endParaRPr b="1" sz="2920">
              <a:solidFill>
                <a:srgbClr val="90C226"/>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aphicFrame>
        <p:nvGraphicFramePr>
          <p:cNvPr id="175" name="Google Shape;175;p23"/>
          <p:cNvGraphicFramePr/>
          <p:nvPr/>
        </p:nvGraphicFramePr>
        <p:xfrm>
          <a:off x="491288" y="393413"/>
          <a:ext cx="3000000" cy="3000000"/>
        </p:xfrm>
        <a:graphic>
          <a:graphicData uri="http://schemas.openxmlformats.org/drawingml/2006/table">
            <a:tbl>
              <a:tblPr>
                <a:noFill/>
                <a:tableStyleId>{FB57743E-9C00-4F1E-80A4-B57D5297CFA8}</a:tableStyleId>
              </a:tblPr>
              <a:tblGrid>
                <a:gridCol w="1152525"/>
                <a:gridCol w="2276475"/>
                <a:gridCol w="2133600"/>
                <a:gridCol w="1725725"/>
              </a:tblGrid>
              <a:tr h="558125">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REF NO</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METHODOLOGY ADOPTED</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RESEARCH GAP</a:t>
                      </a:r>
                      <a:endParaRPr b="1" sz="1400" u="none" cap="none" strike="noStrike">
                        <a:solidFill>
                          <a:srgbClr val="434343"/>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b="1" lang="en-US" sz="1400" u="none" cap="none" strike="noStrike">
                          <a:solidFill>
                            <a:srgbClr val="434343"/>
                          </a:solidFill>
                        </a:rPr>
                        <a:t>YEAR</a:t>
                      </a:r>
                      <a:endParaRPr b="1" sz="1400" u="none" cap="none" strike="noStrike">
                        <a:solidFill>
                          <a:srgbClr val="434343"/>
                        </a:solidFill>
                      </a:endParaRPr>
                    </a:p>
                  </a:txBody>
                  <a:tcPr marT="91425" marB="91425" marR="91425" marL="91425">
                    <a:solidFill>
                      <a:schemeClr val="lt1"/>
                    </a:solidFill>
                  </a:tcPr>
                </a:tc>
              </a:tr>
              <a:tr h="2643300">
                <a:tc>
                  <a:txBody>
                    <a:bodyPr/>
                    <a:lstStyle/>
                    <a:p>
                      <a:pPr indent="0" lvl="0" marL="0" marR="0" rtl="0" algn="l">
                        <a:lnSpc>
                          <a:spcPct val="115000"/>
                        </a:lnSpc>
                        <a:spcBef>
                          <a:spcPts val="0"/>
                        </a:spcBef>
                        <a:spcAft>
                          <a:spcPts val="0"/>
                        </a:spcAft>
                        <a:buClr>
                          <a:srgbClr val="000000"/>
                        </a:buClr>
                        <a:buSzPts val="1400"/>
                        <a:buFont typeface="Arial"/>
                        <a:buNone/>
                      </a:pPr>
                      <a:r>
                        <a:rPr lang="en-US" sz="1200" u="none" cap="none" strike="noStrike">
                          <a:solidFill>
                            <a:srgbClr val="434343"/>
                          </a:solidFill>
                        </a:rPr>
                        <a:t>04</a:t>
                      </a:r>
                      <a:endParaRPr sz="1200" u="none" cap="none" strike="noStrike">
                        <a:solidFill>
                          <a:srgbClr val="434343"/>
                        </a:solidFill>
                      </a:endParaRPr>
                    </a:p>
                  </a:txBody>
                  <a:tcPr marT="91425" marB="91425" marR="91425" marL="91425"/>
                </a:tc>
                <a:tc>
                  <a:txBody>
                    <a:bodyPr/>
                    <a:lstStyle/>
                    <a:p>
                      <a:pPr indent="0" lvl="0" marL="0" rtl="0" algn="l">
                        <a:lnSpc>
                          <a:spcPct val="115000"/>
                        </a:lnSpc>
                        <a:spcBef>
                          <a:spcPts val="1200"/>
                        </a:spcBef>
                        <a:spcAft>
                          <a:spcPts val="0"/>
                        </a:spcAft>
                        <a:buNone/>
                      </a:pPr>
                      <a:r>
                        <a:rPr lang="en-US" sz="1200">
                          <a:solidFill>
                            <a:schemeClr val="dk1"/>
                          </a:solidFill>
                        </a:rPr>
                        <a:t>Closed-book Generation (T5)  and (BART)</a:t>
                      </a:r>
                      <a:endParaRPr sz="1200">
                        <a:solidFill>
                          <a:schemeClr val="dk1"/>
                        </a:solidFill>
                      </a:endParaRPr>
                    </a:p>
                    <a:p>
                      <a:pPr indent="0" lvl="0" marL="0" rtl="0" algn="l">
                        <a:lnSpc>
                          <a:spcPct val="115000"/>
                        </a:lnSpc>
                        <a:spcBef>
                          <a:spcPts val="1200"/>
                        </a:spcBef>
                        <a:spcAft>
                          <a:spcPts val="0"/>
                        </a:spcAft>
                        <a:buNone/>
                      </a:pPr>
                      <a:r>
                        <a:rPr lang="en-US" sz="1200">
                          <a:solidFill>
                            <a:schemeClr val="dk1"/>
                          </a:solidFill>
                        </a:rPr>
                        <a:t>Retrieval-augmented Generation(RAG)</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rPr>
                        <a:t>LLM-based Generation models (gpt-3.5-turbo-0613) and (LLaMA2-13B-Chat) </a:t>
                      </a:r>
                      <a:endParaRPr sz="1200">
                        <a:solidFill>
                          <a:schemeClr val="dk1"/>
                        </a:solidFill>
                      </a:endParaRPr>
                    </a:p>
                    <a:p>
                      <a:pPr indent="0" lvl="0" marL="0" rtl="0" algn="l">
                        <a:spcBef>
                          <a:spcPts val="120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US" sz="1200">
                          <a:solidFill>
                            <a:srgbClr val="0D0D0D"/>
                          </a:solidFill>
                          <a:highlight>
                            <a:srgbClr val="FFFFFF"/>
                          </a:highlight>
                          <a:latin typeface="Roboto"/>
                          <a:ea typeface="Roboto"/>
                          <a:cs typeface="Roboto"/>
                          <a:sym typeface="Roboto"/>
                        </a:rPr>
                        <a:t>The study lacks a comparative analysis of the integrated UniGen framework against separate models for Generative Document Retrieval (GDR) and Grounded Answer Generation (GAR), hindering understanding of its comparative advantages.</a:t>
                      </a:r>
                      <a:endParaRPr sz="1200"/>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434343"/>
                          </a:solidFill>
                        </a:rPr>
                        <a:t>2024</a:t>
                      </a:r>
                      <a:endParaRPr sz="1200"/>
                    </a:p>
                  </a:txBody>
                  <a:tcPr marT="91425" marB="91425" marR="91425" marL="91425">
                    <a:solidFill>
                      <a:schemeClr val="lt1"/>
                    </a:solidFill>
                  </a:tcPr>
                </a:tc>
              </a:tr>
              <a:tr h="1824325">
                <a:tc>
                  <a:txBody>
                    <a:bodyPr/>
                    <a:lstStyle/>
                    <a:p>
                      <a:pPr indent="0" lvl="0" marL="0" marR="0" rtl="0" algn="l">
                        <a:lnSpc>
                          <a:spcPct val="115000"/>
                        </a:lnSpc>
                        <a:spcBef>
                          <a:spcPts val="0"/>
                        </a:spcBef>
                        <a:spcAft>
                          <a:spcPts val="0"/>
                        </a:spcAft>
                        <a:buClr>
                          <a:srgbClr val="000000"/>
                        </a:buClr>
                        <a:buSzPts val="1400"/>
                        <a:buFont typeface="Arial"/>
                        <a:buNone/>
                      </a:pPr>
                      <a:r>
                        <a:rPr lang="en-US" sz="1200" u="none" cap="none" strike="noStrike">
                          <a:solidFill>
                            <a:srgbClr val="434343"/>
                          </a:solidFill>
                        </a:rPr>
                        <a:t>05</a:t>
                      </a:r>
                      <a:endParaRPr sz="1200" u="none" cap="none" strike="noStrike">
                        <a:solidFill>
                          <a:srgbClr val="434343"/>
                        </a:solidFill>
                      </a:endParaRPr>
                    </a:p>
                  </a:txBody>
                  <a:tcPr marT="91425" marB="91425" marR="91425" marL="91425"/>
                </a:tc>
                <a:tc>
                  <a:txBody>
                    <a:bodyPr/>
                    <a:lstStyle/>
                    <a:p>
                      <a:pPr indent="0" lvl="0" marL="0" rtl="0" algn="l">
                        <a:spcBef>
                          <a:spcPts val="0"/>
                        </a:spcBef>
                        <a:spcAft>
                          <a:spcPts val="0"/>
                        </a:spcAft>
                        <a:buNone/>
                      </a:pPr>
                      <a:r>
                        <a:rPr lang="en-US" sz="1200"/>
                        <a:t>Automated question generation with human-guided templates.</a:t>
                      </a:r>
                      <a:endParaRPr sz="1200"/>
                    </a:p>
                  </a:txBody>
                  <a:tcPr marT="91425" marB="91425" marR="91425" marL="91425"/>
                </a:tc>
                <a:tc>
                  <a:txBody>
                    <a:bodyPr/>
                    <a:lstStyle/>
                    <a:p>
                      <a:pPr indent="0" lvl="0" marL="0" rtl="0" algn="l">
                        <a:spcBef>
                          <a:spcPts val="0"/>
                        </a:spcBef>
                        <a:spcAft>
                          <a:spcPts val="0"/>
                        </a:spcAft>
                        <a:buNone/>
                      </a:pPr>
                      <a:r>
                        <a:rPr lang="en-US" sz="1200"/>
                        <a:t>ToolQA heavily relies on external tools for question answering, which could introduce biases or limitations based on the effectiveness and coverage of these tools.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txBody>
                  <a:tcPr marT="91425" marB="91425" marR="91425" marL="91425"/>
                </a:tc>
                <a:tc>
                  <a:txBody>
                    <a:bodyPr/>
                    <a:lstStyle/>
                    <a:p>
                      <a:pPr indent="0" lvl="0" marL="0" marR="0" rtl="0" algn="l">
                        <a:lnSpc>
                          <a:spcPct val="115000"/>
                        </a:lnSpc>
                        <a:spcBef>
                          <a:spcPts val="0"/>
                        </a:spcBef>
                        <a:spcAft>
                          <a:spcPts val="0"/>
                        </a:spcAft>
                        <a:buClr>
                          <a:srgbClr val="000000"/>
                        </a:buClr>
                        <a:buSzPts val="1200"/>
                        <a:buFont typeface="Arial"/>
                        <a:buNone/>
                      </a:pPr>
                      <a:r>
                        <a:rPr lang="en-US" sz="1200">
                          <a:solidFill>
                            <a:srgbClr val="434343"/>
                          </a:solidFill>
                        </a:rPr>
                        <a:t>2024</a:t>
                      </a:r>
                      <a:endParaRPr sz="1200"/>
                    </a:p>
                  </a:txBody>
                  <a:tcPr marT="91425" marB="91425" marR="91425" marL="91425">
                    <a:solidFill>
                      <a:schemeClr val="lt1"/>
                    </a:solidFill>
                  </a:tcPr>
                </a:tc>
              </a:tr>
              <a:tr h="761925">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FFFFFF"/>
                          </a:solidFill>
                        </a:rPr>
                        <a:t>06</a:t>
                      </a:r>
                      <a:endParaRPr sz="1400" u="none" cap="none" strike="noStrike">
                        <a:solidFill>
                          <a:srgbClr val="FFFFFF"/>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FFFFFF"/>
                          </a:solidFill>
                        </a:rPr>
                        <a:t>Phishing sites blacklist generator</a:t>
                      </a:r>
                      <a:endParaRPr sz="1400" u="none" cap="none" strike="noStrike">
                        <a:solidFill>
                          <a:srgbClr val="FFFFFF"/>
                        </a:solidFill>
                      </a:endParaRPr>
                    </a:p>
                  </a:txBody>
                  <a:tcPr marT="91425" marB="91425" marR="91425" marL="91425"/>
                </a:tc>
                <a:tc>
                  <a:txBody>
                    <a:bodyPr/>
                    <a:lstStyle/>
                    <a:p>
                      <a:pPr indent="0" lvl="0" marL="0" marR="0" rtl="0" algn="l">
                        <a:lnSpc>
                          <a:spcPct val="115000"/>
                        </a:lnSpc>
                        <a:spcBef>
                          <a:spcPts val="0"/>
                        </a:spcBef>
                        <a:spcAft>
                          <a:spcPts val="0"/>
                        </a:spcAft>
                        <a:buClr>
                          <a:srgbClr val="000000"/>
                        </a:buClr>
                        <a:buSzPts val="1400"/>
                        <a:buFont typeface="Arial"/>
                        <a:buNone/>
                      </a:pPr>
                      <a:r>
                        <a:rPr lang="en-US" sz="1400" u="none" cap="none" strike="noStrike">
                          <a:solidFill>
                            <a:srgbClr val="FFFFFF"/>
                          </a:solidFill>
                        </a:rPr>
                        <a:t>Generated blacklists for phishing sites, might need upda</a:t>
                      </a:r>
                      <a:endParaRPr sz="1400" u="none" cap="none" strike="noStrike">
                        <a:solidFill>
                          <a:srgbClr val="FFFFFF"/>
                        </a:solidFill>
                      </a:endParaRPr>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nvSpPr>
        <p:spPr>
          <a:xfrm>
            <a:off x="311708" y="222595"/>
            <a:ext cx="85206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500">
                <a:solidFill>
                  <a:srgbClr val="90C226"/>
                </a:solidFill>
                <a:latin typeface="Trebuchet MS"/>
                <a:ea typeface="Trebuchet MS"/>
                <a:cs typeface="Trebuchet MS"/>
                <a:sym typeface="Trebuchet MS"/>
              </a:rPr>
              <a:t>RESEARCH GAPS</a:t>
            </a:r>
            <a:r>
              <a:rPr b="1" lang="en-US" sz="2500">
                <a:solidFill>
                  <a:srgbClr val="90C226"/>
                </a:solidFill>
                <a:latin typeface="Trebuchet MS"/>
                <a:ea typeface="Trebuchet MS"/>
                <a:cs typeface="Trebuchet MS"/>
                <a:sym typeface="Trebuchet MS"/>
              </a:rPr>
              <a:t>  </a:t>
            </a:r>
            <a:endParaRPr b="1" sz="2500">
              <a:solidFill>
                <a:srgbClr val="90C226"/>
              </a:solidFill>
              <a:latin typeface="Trebuchet MS"/>
              <a:ea typeface="Trebuchet MS"/>
              <a:cs typeface="Trebuchet MS"/>
              <a:sym typeface="Trebuchet MS"/>
            </a:endParaRPr>
          </a:p>
        </p:txBody>
      </p:sp>
      <p:sp>
        <p:nvSpPr>
          <p:cNvPr id="181" name="Google Shape;181;p24"/>
          <p:cNvSpPr txBox="1"/>
          <p:nvPr/>
        </p:nvSpPr>
        <p:spPr>
          <a:xfrm>
            <a:off x="311700" y="776100"/>
            <a:ext cx="8005500" cy="5759100"/>
          </a:xfrm>
          <a:prstGeom prst="rect">
            <a:avLst/>
          </a:prstGeom>
          <a:solidFill>
            <a:schemeClr val="lt1"/>
          </a:solidFill>
          <a:ln>
            <a:noFill/>
          </a:ln>
        </p:spPr>
        <p:txBody>
          <a:bodyPr anchorCtr="0" anchor="t" bIns="91425" lIns="91425" spcFirstLastPara="1" rIns="91425" wrap="square" tIns="91425">
            <a:spAutoFit/>
          </a:bodyPr>
          <a:lstStyle/>
          <a:p>
            <a:pPr indent="-323850" lvl="0" marL="457200" rtl="0" algn="just">
              <a:lnSpc>
                <a:spcPct val="115000"/>
              </a:lnSpc>
              <a:spcBef>
                <a:spcPts val="0"/>
              </a:spcBef>
              <a:spcAft>
                <a:spcPts val="0"/>
              </a:spcAft>
              <a:buClr>
                <a:srgbClr val="374151"/>
              </a:buClr>
              <a:buSzPts val="1500"/>
              <a:buFont typeface="Arial"/>
              <a:buAutoNum type="arabicPeriod"/>
            </a:pPr>
            <a:r>
              <a:rPr b="1" lang="en-US" sz="1500">
                <a:solidFill>
                  <a:srgbClr val="374151"/>
                </a:solidFill>
              </a:rPr>
              <a:t>Integrated Technology Approach:</a:t>
            </a:r>
            <a:endParaRPr b="1" sz="1500">
              <a:solidFill>
                <a:srgbClr val="374151"/>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Existing Gap</a:t>
            </a:r>
            <a:r>
              <a:rPr lang="en-US">
                <a:solidFill>
                  <a:srgbClr val="374151"/>
                </a:solidFill>
              </a:rPr>
              <a:t>: Prior research often isolates document classification,OCR etc. Hence missing the synergy of combined technologies.</a:t>
            </a:r>
            <a:endParaRPr>
              <a:solidFill>
                <a:srgbClr val="374151"/>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Our Contribution</a:t>
            </a:r>
            <a:r>
              <a:rPr lang="en-US">
                <a:solidFill>
                  <a:srgbClr val="374151"/>
                </a:solidFill>
              </a:rPr>
              <a:t>: Seamlessly integrates classification, NLP, and speech synthesis etc for a unified solution.</a:t>
            </a:r>
            <a:endParaRPr>
              <a:solidFill>
                <a:srgbClr val="D83729"/>
              </a:solidFill>
            </a:endParaRPr>
          </a:p>
          <a:p>
            <a:pPr indent="-323850" lvl="0" marL="457200" rtl="0" algn="just">
              <a:lnSpc>
                <a:spcPct val="115000"/>
              </a:lnSpc>
              <a:spcBef>
                <a:spcPts val="0"/>
              </a:spcBef>
              <a:spcAft>
                <a:spcPts val="0"/>
              </a:spcAft>
              <a:buClr>
                <a:srgbClr val="374151"/>
              </a:buClr>
              <a:buSzPts val="1500"/>
              <a:buFont typeface="Arial"/>
              <a:buAutoNum type="arabicPeriod"/>
            </a:pPr>
            <a:r>
              <a:rPr b="1" lang="en-US" sz="1500">
                <a:solidFill>
                  <a:srgbClr val="374151"/>
                </a:solidFill>
              </a:rPr>
              <a:t>Robust Performance in Varied Conditions:</a:t>
            </a:r>
            <a:endParaRPr b="1" sz="1500">
              <a:solidFill>
                <a:srgbClr val="374151"/>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Existing Gap</a:t>
            </a:r>
            <a:r>
              <a:rPr lang="en-US">
                <a:solidFill>
                  <a:srgbClr val="374151"/>
                </a:solidFill>
              </a:rPr>
              <a:t>: Challenges in achieving consistent accuracy across different imaging conditions.</a:t>
            </a:r>
            <a:endParaRPr>
              <a:solidFill>
                <a:srgbClr val="374151"/>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Our Contribution</a:t>
            </a:r>
            <a:r>
              <a:rPr lang="en-US">
                <a:solidFill>
                  <a:srgbClr val="374151"/>
                </a:solidFill>
              </a:rPr>
              <a:t>: Employs advanced data augmentation and fine-tuning to ensure reliable classification and fraud detection in diverse environments and </a:t>
            </a:r>
            <a:r>
              <a:rPr lang="en-US" u="sng">
                <a:solidFill>
                  <a:srgbClr val="374151"/>
                </a:solidFill>
              </a:rPr>
              <a:t>document types</a:t>
            </a:r>
            <a:r>
              <a:rPr lang="en-US">
                <a:solidFill>
                  <a:srgbClr val="374151"/>
                </a:solidFill>
              </a:rPr>
              <a:t>. </a:t>
            </a:r>
            <a:endParaRPr>
              <a:solidFill>
                <a:srgbClr val="374151"/>
              </a:solidFill>
            </a:endParaRPr>
          </a:p>
          <a:p>
            <a:pPr indent="-323850" lvl="0" marL="457200" rtl="0" algn="just">
              <a:lnSpc>
                <a:spcPct val="115000"/>
              </a:lnSpc>
              <a:spcBef>
                <a:spcPts val="0"/>
              </a:spcBef>
              <a:spcAft>
                <a:spcPts val="0"/>
              </a:spcAft>
              <a:buClr>
                <a:schemeClr val="dk2"/>
              </a:buClr>
              <a:buSzPts val="1500"/>
              <a:buFont typeface="Arial"/>
              <a:buAutoNum type="arabicPeriod"/>
            </a:pPr>
            <a:r>
              <a:rPr b="1" lang="en-US" sz="1500">
                <a:solidFill>
                  <a:schemeClr val="dk2"/>
                </a:solidFill>
              </a:rPr>
              <a:t>Efficiency &amp; Accuracy: </a:t>
            </a:r>
            <a:endParaRPr b="1" sz="1500">
              <a:solidFill>
                <a:schemeClr val="dk2"/>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Existing Gap</a:t>
            </a:r>
            <a:r>
              <a:rPr lang="en-US">
                <a:solidFill>
                  <a:srgbClr val="374151"/>
                </a:solidFill>
              </a:rPr>
              <a:t>: </a:t>
            </a:r>
            <a:r>
              <a:rPr lang="en-US">
                <a:solidFill>
                  <a:srgbClr val="374151"/>
                </a:solidFill>
              </a:rPr>
              <a:t> Traditional CNN architectures, while powerful, are hampered by lengthy training times and intensive hyperparameter tuning when processing image-heavy documents.</a:t>
            </a:r>
            <a:endParaRPr>
              <a:solidFill>
                <a:srgbClr val="374151"/>
              </a:solidFill>
            </a:endParaRPr>
          </a:p>
          <a:p>
            <a:pPr indent="-317500" lvl="1" marL="914400" rtl="0" algn="just">
              <a:lnSpc>
                <a:spcPct val="115000"/>
              </a:lnSpc>
              <a:spcBef>
                <a:spcPts val="0"/>
              </a:spcBef>
              <a:spcAft>
                <a:spcPts val="0"/>
              </a:spcAft>
              <a:buClr>
                <a:srgbClr val="374151"/>
              </a:buClr>
              <a:buSzPts val="1400"/>
              <a:buFont typeface="Arial"/>
              <a:buAutoNum type="alphaLcPeriod"/>
            </a:pPr>
            <a:r>
              <a:rPr b="1" lang="en-US">
                <a:solidFill>
                  <a:srgbClr val="374151"/>
                </a:solidFill>
              </a:rPr>
              <a:t>Our Contribution</a:t>
            </a:r>
            <a:r>
              <a:rPr lang="en-US">
                <a:solidFill>
                  <a:srgbClr val="374151"/>
                </a:solidFill>
              </a:rPr>
              <a:t>: Achieves an optimal balance between high accuracy and computational efficiency, leveraging pre-trained models. </a:t>
            </a:r>
            <a:endParaRPr>
              <a:solidFill>
                <a:srgbClr val="374151"/>
              </a:solidFill>
            </a:endParaRPr>
          </a:p>
          <a:p>
            <a:pPr indent="-311150" lvl="0" marL="457200" rtl="0" algn="just">
              <a:lnSpc>
                <a:spcPct val="100000"/>
              </a:lnSpc>
              <a:spcBef>
                <a:spcPts val="0"/>
              </a:spcBef>
              <a:spcAft>
                <a:spcPts val="0"/>
              </a:spcAft>
              <a:buClr>
                <a:schemeClr val="dk2"/>
              </a:buClr>
              <a:buSzPts val="1300"/>
              <a:buFont typeface="Roboto"/>
              <a:buAutoNum type="arabicPeriod"/>
            </a:pPr>
            <a:r>
              <a:rPr b="1" lang="en-US" sz="1500">
                <a:solidFill>
                  <a:schemeClr val="dk2"/>
                </a:solidFill>
              </a:rPr>
              <a:t>Integration Challenges in AI-Driven Q&amp;A Systems:</a:t>
            </a:r>
            <a:endParaRPr b="1" sz="1500">
              <a:solidFill>
                <a:schemeClr val="dk2"/>
              </a:solidFill>
            </a:endParaRPr>
          </a:p>
          <a:p>
            <a:pPr indent="-317500" lvl="0" marL="914400" rtl="0" algn="just">
              <a:lnSpc>
                <a:spcPct val="100000"/>
              </a:lnSpc>
              <a:spcBef>
                <a:spcPts val="0"/>
              </a:spcBef>
              <a:spcAft>
                <a:spcPts val="0"/>
              </a:spcAft>
              <a:buClr>
                <a:srgbClr val="374151"/>
              </a:buClr>
              <a:buSzPts val="1400"/>
              <a:buAutoNum type="alphaLcPeriod"/>
            </a:pPr>
            <a:r>
              <a:rPr b="1" lang="en-US">
                <a:solidFill>
                  <a:srgbClr val="374151"/>
                </a:solidFill>
              </a:rPr>
              <a:t>Existing Gap</a:t>
            </a:r>
            <a:r>
              <a:rPr lang="en-US">
                <a:solidFill>
                  <a:srgbClr val="374151"/>
                </a:solidFill>
              </a:rPr>
              <a:t>: Recent tools are either too complex and resource-heavy or fail to connect information smoothly, making them inefficient for fast and large-scale applications.</a:t>
            </a:r>
            <a:endParaRPr>
              <a:solidFill>
                <a:srgbClr val="374151"/>
              </a:solidFill>
            </a:endParaRPr>
          </a:p>
          <a:p>
            <a:pPr indent="-317500" lvl="0" marL="914400" rtl="0" algn="just">
              <a:lnSpc>
                <a:spcPct val="100000"/>
              </a:lnSpc>
              <a:spcBef>
                <a:spcPts val="0"/>
              </a:spcBef>
              <a:spcAft>
                <a:spcPts val="0"/>
              </a:spcAft>
              <a:buClr>
                <a:srgbClr val="374151"/>
              </a:buClr>
              <a:buSzPts val="1400"/>
              <a:buAutoNum type="alphaLcPeriod"/>
            </a:pPr>
            <a:r>
              <a:rPr b="1" lang="en-US">
                <a:solidFill>
                  <a:srgbClr val="374151"/>
                </a:solidFill>
              </a:rPr>
              <a:t>Our Contribution</a:t>
            </a:r>
            <a:r>
              <a:rPr lang="en-US">
                <a:solidFill>
                  <a:srgbClr val="374151"/>
                </a:solidFill>
              </a:rPr>
              <a:t>: Implements a streamlined, efficient Q&amp;A system that balances resource usage with effective information retrieval, ensuring scalability and speed.</a:t>
            </a:r>
            <a:endParaRPr>
              <a:solidFill>
                <a:srgbClr val="37415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nvSpPr>
        <p:spPr>
          <a:xfrm>
            <a:off x="311700" y="194261"/>
            <a:ext cx="8520600" cy="572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b="1" lang="en-US" sz="2500">
                <a:solidFill>
                  <a:srgbClr val="90C226"/>
                </a:solidFill>
                <a:latin typeface="Trebuchet MS"/>
                <a:ea typeface="Trebuchet MS"/>
                <a:cs typeface="Trebuchet MS"/>
                <a:sym typeface="Trebuchet MS"/>
              </a:rPr>
              <a:t>RESEARCH OBJECTIVES</a:t>
            </a:r>
            <a:endParaRPr b="1" sz="2500">
              <a:solidFill>
                <a:srgbClr val="90C226"/>
              </a:solidFill>
              <a:latin typeface="Trebuchet MS"/>
              <a:ea typeface="Trebuchet MS"/>
              <a:cs typeface="Trebuchet MS"/>
              <a:sym typeface="Trebuchet MS"/>
            </a:endParaRPr>
          </a:p>
        </p:txBody>
      </p:sp>
      <p:sp>
        <p:nvSpPr>
          <p:cNvPr id="187" name="Google Shape;187;p25"/>
          <p:cNvSpPr txBox="1"/>
          <p:nvPr/>
        </p:nvSpPr>
        <p:spPr>
          <a:xfrm>
            <a:off x="408900" y="766950"/>
            <a:ext cx="8048700" cy="5931300"/>
          </a:xfrm>
          <a:prstGeom prst="rect">
            <a:avLst/>
          </a:prstGeom>
          <a:solidFill>
            <a:schemeClr val="lt1"/>
          </a:solidFill>
          <a:ln>
            <a:noFill/>
          </a:ln>
        </p:spPr>
        <p:txBody>
          <a:bodyPr anchorCtr="0" anchor="t" bIns="91425" lIns="91425" spcFirstLastPara="1" rIns="91425" wrap="square" tIns="91425">
            <a:noAutofit/>
          </a:bodyPr>
          <a:lstStyle/>
          <a:p>
            <a:pPr indent="-323850" lvl="0" marL="457200" rtl="0" algn="l">
              <a:lnSpc>
                <a:spcPct val="150000"/>
              </a:lnSpc>
              <a:spcBef>
                <a:spcPts val="2100"/>
              </a:spcBef>
              <a:spcAft>
                <a:spcPts val="0"/>
              </a:spcAft>
              <a:buClr>
                <a:srgbClr val="0D0D0D"/>
              </a:buClr>
              <a:buSzPts val="1500"/>
              <a:buFont typeface="Arial"/>
              <a:buAutoNum type="arabicPeriod"/>
            </a:pPr>
            <a:r>
              <a:rPr b="1" lang="en-US" sz="1500">
                <a:solidFill>
                  <a:srgbClr val="0D0D0D"/>
                </a:solidFill>
                <a:highlight>
                  <a:srgbClr val="FFFFFF"/>
                </a:highlight>
              </a:rPr>
              <a:t>Optimizing Architectures:</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Improve performance by modifying custom CNN architecture.</a:t>
            </a:r>
            <a:endParaRPr>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Evaluate the impact of pretrained models (e.g., VGG16, VGG19).</a:t>
            </a:r>
            <a:endParaRPr>
              <a:solidFill>
                <a:srgbClr val="0D0D0D"/>
              </a:solidFill>
              <a:highlight>
                <a:srgbClr val="FFFFFF"/>
              </a:highlight>
            </a:endParaRPr>
          </a:p>
          <a:p>
            <a:pPr indent="-323850" lvl="0" marL="457200" rtl="0" algn="l">
              <a:lnSpc>
                <a:spcPct val="150000"/>
              </a:lnSpc>
              <a:spcBef>
                <a:spcPts val="0"/>
              </a:spcBef>
              <a:spcAft>
                <a:spcPts val="0"/>
              </a:spcAft>
              <a:buClr>
                <a:srgbClr val="0D0D0D"/>
              </a:buClr>
              <a:buSzPts val="1500"/>
              <a:buFont typeface="Arial"/>
              <a:buAutoNum type="arabicPeriod"/>
            </a:pPr>
            <a:r>
              <a:rPr b="1" lang="en-US" sz="1500">
                <a:solidFill>
                  <a:srgbClr val="0D0D0D"/>
                </a:solidFill>
                <a:highlight>
                  <a:srgbClr val="FFFFFF"/>
                </a:highlight>
              </a:rPr>
              <a:t>Dataset Formulation:</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Utilize advanced data augmentation for robust classification model training.</a:t>
            </a:r>
            <a:endParaRPr>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Create test cases to detect subtle document fraud variations.</a:t>
            </a:r>
            <a:endParaRPr>
              <a:solidFill>
                <a:srgbClr val="0D0D0D"/>
              </a:solidFill>
              <a:highlight>
                <a:srgbClr val="FFFFFF"/>
              </a:highlight>
            </a:endParaRPr>
          </a:p>
          <a:p>
            <a:pPr indent="-323850" lvl="0" marL="457200" rtl="0" algn="l">
              <a:lnSpc>
                <a:spcPct val="150000"/>
              </a:lnSpc>
              <a:spcBef>
                <a:spcPts val="0"/>
              </a:spcBef>
              <a:spcAft>
                <a:spcPts val="0"/>
              </a:spcAft>
              <a:buClr>
                <a:srgbClr val="0D0D0D"/>
              </a:buClr>
              <a:buSzPts val="1500"/>
              <a:buFont typeface="Arial"/>
              <a:buAutoNum type="arabicPeriod"/>
            </a:pPr>
            <a:r>
              <a:rPr b="1" lang="en-US" sz="1500">
                <a:solidFill>
                  <a:srgbClr val="0D0D0D"/>
                </a:solidFill>
                <a:highlight>
                  <a:srgbClr val="FFFFFF"/>
                </a:highlight>
              </a:rPr>
              <a:t>Real-Time Document Processing:</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Develop efficient models for real-time classification, interactive query answering, and fraud detection.</a:t>
            </a:r>
            <a:endParaRPr>
              <a:solidFill>
                <a:srgbClr val="0D0D0D"/>
              </a:solidFill>
              <a:highlight>
                <a:srgbClr val="FFFFFF"/>
              </a:highlight>
            </a:endParaRPr>
          </a:p>
          <a:p>
            <a:pPr indent="-323850" lvl="0" marL="457200" rtl="0" algn="l">
              <a:lnSpc>
                <a:spcPct val="150000"/>
              </a:lnSpc>
              <a:spcBef>
                <a:spcPts val="0"/>
              </a:spcBef>
              <a:spcAft>
                <a:spcPts val="0"/>
              </a:spcAft>
              <a:buClr>
                <a:srgbClr val="0D0D0D"/>
              </a:buClr>
              <a:buSzPts val="1500"/>
              <a:buFont typeface="Arial"/>
              <a:buAutoNum type="arabicPeriod"/>
            </a:pPr>
            <a:r>
              <a:rPr b="1" lang="en-US" sz="1500">
                <a:solidFill>
                  <a:srgbClr val="0D0D0D"/>
                </a:solidFill>
                <a:highlight>
                  <a:srgbClr val="FFFFFF"/>
                </a:highlight>
              </a:rPr>
              <a:t>Efficient Information Retrieval Systems:</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Implement sophisticated question answering systems using NLP and semantic search for real-time information extraction from unstructured PDFs.</a:t>
            </a:r>
            <a:endParaRPr>
              <a:solidFill>
                <a:srgbClr val="0D0D0D"/>
              </a:solidFill>
              <a:highlight>
                <a:srgbClr val="FFFFFF"/>
              </a:highlight>
            </a:endParaRPr>
          </a:p>
          <a:p>
            <a:pPr indent="-323850" lvl="0" marL="457200" rtl="0" algn="l">
              <a:lnSpc>
                <a:spcPct val="150000"/>
              </a:lnSpc>
              <a:spcBef>
                <a:spcPts val="0"/>
              </a:spcBef>
              <a:spcAft>
                <a:spcPts val="0"/>
              </a:spcAft>
              <a:buClr>
                <a:srgbClr val="0D0D0D"/>
              </a:buClr>
              <a:buSzPts val="1500"/>
              <a:buFont typeface="Arial"/>
              <a:buAutoNum type="arabicPeriod"/>
            </a:pPr>
            <a:r>
              <a:rPr b="1" lang="en-US" sz="1500">
                <a:solidFill>
                  <a:srgbClr val="0D0D0D"/>
                </a:solidFill>
                <a:highlight>
                  <a:srgbClr val="FFFFFF"/>
                </a:highlight>
              </a:rPr>
              <a:t>Quality Fraud Detection Mechanisms:</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Create robust template matching algorithms with ORB feature descriptors to detect subtle identity document forgeries.</a:t>
            </a:r>
            <a:endParaRPr>
              <a:solidFill>
                <a:srgbClr val="0D0D0D"/>
              </a:solidFill>
              <a:highlight>
                <a:srgbClr val="FFFFFF"/>
              </a:highlight>
            </a:endParaRPr>
          </a:p>
          <a:p>
            <a:pPr indent="-323850" lvl="0" marL="457200" rtl="0" algn="l">
              <a:lnSpc>
                <a:spcPct val="150000"/>
              </a:lnSpc>
              <a:spcBef>
                <a:spcPts val="0"/>
              </a:spcBef>
              <a:spcAft>
                <a:spcPts val="0"/>
              </a:spcAft>
              <a:buClr>
                <a:srgbClr val="0D0D0D"/>
              </a:buClr>
              <a:buSzPts val="1500"/>
              <a:buFont typeface="Arial"/>
              <a:buAutoNum type="arabicPeriod"/>
            </a:pPr>
            <a:r>
              <a:rPr b="1" lang="en-US" sz="1500">
                <a:solidFill>
                  <a:srgbClr val="0D0D0D"/>
                </a:solidFill>
                <a:highlight>
                  <a:srgbClr val="FFFFFF"/>
                </a:highlight>
              </a:rPr>
              <a:t>Enhancement of Document Accessibility and Quality:</a:t>
            </a:r>
            <a:endParaRPr b="1" sz="1500">
              <a:solidFill>
                <a:srgbClr val="0D0D0D"/>
              </a:solidFill>
              <a:highlight>
                <a:srgbClr val="FFFFFF"/>
              </a:highlight>
            </a:endParaRPr>
          </a:p>
          <a:p>
            <a:pPr indent="-317500" lvl="1" marL="914400" rtl="0" algn="l">
              <a:lnSpc>
                <a:spcPct val="150000"/>
              </a:lnSpc>
              <a:spcBef>
                <a:spcPts val="0"/>
              </a:spcBef>
              <a:spcAft>
                <a:spcPts val="0"/>
              </a:spcAft>
              <a:buClr>
                <a:srgbClr val="0D0D0D"/>
              </a:buClr>
              <a:buSzPts val="1400"/>
              <a:buFont typeface="Arial"/>
              <a:buChar char="●"/>
            </a:pPr>
            <a:r>
              <a:rPr lang="en-US">
                <a:solidFill>
                  <a:srgbClr val="0D0D0D"/>
                </a:solidFill>
                <a:highlight>
                  <a:srgbClr val="FFFFFF"/>
                </a:highlight>
              </a:rPr>
              <a:t>Incorporate auxiliary features like text-to-speech, summarization, grammar checking, and paraphrasing to improve accessibility, comprehension, and quality.</a:t>
            </a:r>
            <a:endParaRPr>
              <a:solidFill>
                <a:srgbClr val="0D0D0D"/>
              </a:solidFill>
              <a:highlight>
                <a:srgbClr val="FFFFFF"/>
              </a:highlight>
            </a:endParaRPr>
          </a:p>
          <a:p>
            <a:pPr indent="0" lvl="0" marL="457200" rtl="0" algn="just">
              <a:lnSpc>
                <a:spcPct val="115000"/>
              </a:lnSpc>
              <a:spcBef>
                <a:spcPts val="2100"/>
              </a:spcBef>
              <a:spcAft>
                <a:spcPts val="0"/>
              </a:spcAft>
              <a:buNone/>
            </a:pPr>
            <a:r>
              <a:t/>
            </a:r>
            <a:endParaRPr>
              <a:solidFill>
                <a:srgbClr val="374151"/>
              </a:solidFill>
            </a:endParaRPr>
          </a:p>
          <a:p>
            <a:pPr indent="0" lvl="0" marL="457200" rtl="0" algn="just">
              <a:lnSpc>
                <a:spcPct val="115000"/>
              </a:lnSpc>
              <a:spcBef>
                <a:spcPts val="0"/>
              </a:spcBef>
              <a:spcAft>
                <a:spcPts val="0"/>
              </a:spcAft>
              <a:buNone/>
            </a:pPr>
            <a:r>
              <a:t/>
            </a:r>
            <a:endParaRPr>
              <a:solidFill>
                <a:srgbClr val="374151"/>
              </a:solidFill>
            </a:endParaRPr>
          </a:p>
          <a:p>
            <a:pPr indent="0" lvl="0" marL="0" rtl="0" algn="just">
              <a:lnSpc>
                <a:spcPct val="115000"/>
              </a:lnSpc>
              <a:spcBef>
                <a:spcPts val="0"/>
              </a:spcBef>
              <a:spcAft>
                <a:spcPts val="0"/>
              </a:spcAft>
              <a:buNone/>
            </a:pPr>
            <a:r>
              <a:t/>
            </a:r>
            <a:endParaRPr>
              <a:solidFill>
                <a:srgbClr val="374151"/>
              </a:solidFill>
            </a:endParaRPr>
          </a:p>
          <a:p>
            <a:pPr indent="0" lvl="0" marL="0" rtl="0" algn="just">
              <a:lnSpc>
                <a:spcPct val="115000"/>
              </a:lnSpc>
              <a:spcBef>
                <a:spcPts val="0"/>
              </a:spcBef>
              <a:spcAft>
                <a:spcPts val="0"/>
              </a:spcAft>
              <a:buNone/>
            </a:pPr>
            <a:r>
              <a:t/>
            </a:r>
            <a:endParaRPr>
              <a:solidFill>
                <a:srgbClr val="D83729"/>
              </a:solidFill>
            </a:endParaRPr>
          </a:p>
          <a:p>
            <a:pPr indent="0" lvl="0" marL="0" rtl="0" algn="just">
              <a:lnSpc>
                <a:spcPct val="115000"/>
              </a:lnSpc>
              <a:spcBef>
                <a:spcPts val="0"/>
              </a:spcBef>
              <a:spcAft>
                <a:spcPts val="0"/>
              </a:spcAft>
              <a:buNone/>
            </a:pPr>
            <a:r>
              <a:t/>
            </a:r>
            <a:endParaRPr>
              <a:solidFill>
                <a:srgbClr val="374151"/>
              </a:solidFill>
            </a:endParaRPr>
          </a:p>
          <a:p>
            <a:pPr indent="0" lvl="0" marL="0" rtl="0" algn="just">
              <a:lnSpc>
                <a:spcPct val="115000"/>
              </a:lnSpc>
              <a:spcBef>
                <a:spcPts val="0"/>
              </a:spcBef>
              <a:spcAft>
                <a:spcPts val="0"/>
              </a:spcAft>
              <a:buNone/>
            </a:pPr>
            <a:r>
              <a:t/>
            </a:r>
            <a:endParaRPr>
              <a:solidFill>
                <a:srgbClr val="000000"/>
              </a:solidFill>
            </a:endParaRPr>
          </a:p>
          <a:p>
            <a:pPr indent="0" lvl="0" marL="0" rtl="0" algn="just">
              <a:lnSpc>
                <a:spcPct val="115000"/>
              </a:lnSpc>
              <a:spcBef>
                <a:spcPts val="0"/>
              </a:spcBef>
              <a:spcAft>
                <a:spcPts val="0"/>
              </a:spcAft>
              <a:buNone/>
            </a:pPr>
            <a:r>
              <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6"/>
          <p:cNvPicPr preferRelativeResize="0"/>
          <p:nvPr/>
        </p:nvPicPr>
        <p:blipFill rotWithShape="1">
          <a:blip r:embed="rId3">
            <a:alphaModFix/>
          </a:blip>
          <a:srcRect b="2619" l="16338" r="1519" t="0"/>
          <a:stretch/>
        </p:blipFill>
        <p:spPr>
          <a:xfrm>
            <a:off x="0" y="804000"/>
            <a:ext cx="9143999" cy="5841075"/>
          </a:xfrm>
          <a:prstGeom prst="rect">
            <a:avLst/>
          </a:prstGeom>
          <a:noFill/>
          <a:ln>
            <a:noFill/>
          </a:ln>
        </p:spPr>
      </p:pic>
      <p:sp>
        <p:nvSpPr>
          <p:cNvPr id="193" name="Google Shape;193;p26"/>
          <p:cNvSpPr txBox="1"/>
          <p:nvPr/>
        </p:nvSpPr>
        <p:spPr>
          <a:xfrm>
            <a:off x="319950" y="252150"/>
            <a:ext cx="4893600" cy="101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accent1"/>
              </a:buClr>
              <a:buSzPts val="2800"/>
              <a:buFont typeface="Trebuchet MS"/>
              <a:buNone/>
            </a:pPr>
            <a:r>
              <a:rPr b="1" lang="en-US" sz="2500">
                <a:solidFill>
                  <a:schemeClr val="accent1"/>
                </a:solidFill>
                <a:latin typeface="Trebuchet MS"/>
                <a:ea typeface="Trebuchet MS"/>
                <a:cs typeface="Trebuchet MS"/>
                <a:sym typeface="Trebuchet MS"/>
              </a:rPr>
              <a:t>PROPOSED METHODOLOGY </a:t>
            </a:r>
            <a:endParaRPr b="1" sz="2500">
              <a:solidFill>
                <a:schemeClr val="accent1"/>
              </a:solidFill>
              <a:latin typeface="Trebuchet MS"/>
              <a:ea typeface="Trebuchet MS"/>
              <a:cs typeface="Trebuchet MS"/>
              <a:sym typeface="Trebuchet MS"/>
            </a:endParaRPr>
          </a:p>
          <a:p>
            <a:pPr indent="0" lvl="0" marL="0" marR="0" rtl="0" algn="l">
              <a:lnSpc>
                <a:spcPct val="100000"/>
              </a:lnSpc>
              <a:spcBef>
                <a:spcPts val="0"/>
              </a:spcBef>
              <a:spcAft>
                <a:spcPts val="0"/>
              </a:spcAft>
              <a:buNone/>
            </a:pPr>
            <a:r>
              <a:t/>
            </a:r>
            <a:endParaRPr sz="2920">
              <a:solidFill>
                <a:srgbClr val="90C226"/>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nvSpPr>
        <p:spPr>
          <a:xfrm>
            <a:off x="497100" y="828200"/>
            <a:ext cx="6653700" cy="1448700"/>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None/>
            </a:pPr>
            <a:r>
              <a:rPr lang="en-US">
                <a:solidFill>
                  <a:srgbClr val="0D0D0D"/>
                </a:solidFill>
                <a:highlight>
                  <a:schemeClr val="lt1"/>
                </a:highlight>
                <a:latin typeface="Roboto"/>
                <a:ea typeface="Roboto"/>
                <a:cs typeface="Roboto"/>
                <a:sym typeface="Roboto"/>
              </a:rPr>
              <a:t>Leverages advanced Language Learning Models (LLMs) combined with OpenAI embeddings to iteratively extract and provide accurate answers from documents. This approach ensures enhanced context understanding and precise information retrieval, improving the overall efficiency and reliability of the QnA process </a:t>
            </a:r>
            <a:endParaRPr b="0" i="0" u="none" cap="none" strike="noStrike">
              <a:solidFill>
                <a:srgbClr val="0D0D0D"/>
              </a:solidFill>
              <a:highlight>
                <a:schemeClr val="lt1"/>
              </a:highlight>
              <a:latin typeface="Arial"/>
              <a:ea typeface="Arial"/>
              <a:cs typeface="Arial"/>
              <a:sym typeface="Arial"/>
            </a:endParaRPr>
          </a:p>
        </p:txBody>
      </p:sp>
      <p:sp>
        <p:nvSpPr>
          <p:cNvPr id="199" name="Google Shape;199;p27"/>
          <p:cNvSpPr/>
          <p:nvPr/>
        </p:nvSpPr>
        <p:spPr>
          <a:xfrm>
            <a:off x="497100" y="149550"/>
            <a:ext cx="6498600" cy="6786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US" sz="2400">
                <a:solidFill>
                  <a:schemeClr val="accent1"/>
                </a:solidFill>
                <a:latin typeface="Trebuchet MS"/>
                <a:ea typeface="Trebuchet MS"/>
                <a:cs typeface="Trebuchet MS"/>
                <a:sym typeface="Trebuchet MS"/>
              </a:rPr>
              <a:t>I) INTERACTIVE</a:t>
            </a:r>
            <a:r>
              <a:rPr b="1" lang="en-US" sz="3000">
                <a:solidFill>
                  <a:schemeClr val="accent1"/>
                </a:solidFill>
                <a:latin typeface="Trebuchet MS"/>
                <a:ea typeface="Trebuchet MS"/>
                <a:cs typeface="Trebuchet MS"/>
                <a:sym typeface="Trebuchet MS"/>
              </a:rPr>
              <a:t> </a:t>
            </a:r>
            <a:r>
              <a:rPr b="1" lang="en-US" sz="2400">
                <a:solidFill>
                  <a:schemeClr val="accent1"/>
                </a:solidFill>
                <a:latin typeface="Trebuchet MS"/>
                <a:ea typeface="Trebuchet MS"/>
                <a:cs typeface="Trebuchet MS"/>
                <a:sym typeface="Trebuchet MS"/>
              </a:rPr>
              <a:t>QUERY ANSWERING </a:t>
            </a:r>
            <a:endParaRPr b="1" sz="3000">
              <a:solidFill>
                <a:schemeClr val="dk1"/>
              </a:solidFill>
              <a:latin typeface="Times New Roman"/>
              <a:ea typeface="Times New Roman"/>
              <a:cs typeface="Times New Roman"/>
              <a:sym typeface="Times New Roman"/>
            </a:endParaRPr>
          </a:p>
        </p:txBody>
      </p:sp>
      <p:sp>
        <p:nvSpPr>
          <p:cNvPr id="200" name="Google Shape;200;p27"/>
          <p:cNvSpPr txBox="1"/>
          <p:nvPr/>
        </p:nvSpPr>
        <p:spPr>
          <a:xfrm>
            <a:off x="2387175" y="6406900"/>
            <a:ext cx="3705600" cy="31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100">
                <a:solidFill>
                  <a:srgbClr val="3F3F3F"/>
                </a:solidFill>
                <a:latin typeface="Trebuchet MS"/>
                <a:ea typeface="Trebuchet MS"/>
                <a:cs typeface="Trebuchet MS"/>
                <a:sym typeface="Trebuchet MS"/>
              </a:rPr>
              <a:t>System Architecture of Interactive Query Answering</a:t>
            </a:r>
            <a:endParaRPr sz="1100">
              <a:solidFill>
                <a:srgbClr val="3F3F3F"/>
              </a:solidFill>
              <a:latin typeface="Trebuchet MS"/>
              <a:ea typeface="Trebuchet MS"/>
              <a:cs typeface="Trebuchet MS"/>
              <a:sym typeface="Trebuchet MS"/>
            </a:endParaRPr>
          </a:p>
        </p:txBody>
      </p:sp>
      <p:pic>
        <p:nvPicPr>
          <p:cNvPr id="201" name="Google Shape;201;p27"/>
          <p:cNvPicPr preferRelativeResize="0"/>
          <p:nvPr/>
        </p:nvPicPr>
        <p:blipFill>
          <a:blip r:embed="rId3">
            <a:alphaModFix/>
          </a:blip>
          <a:stretch>
            <a:fillRect/>
          </a:stretch>
        </p:blipFill>
        <p:spPr>
          <a:xfrm>
            <a:off x="497225" y="2127775"/>
            <a:ext cx="7596673" cy="4262625"/>
          </a:xfrm>
          <a:prstGeom prst="rect">
            <a:avLst/>
          </a:prstGeom>
          <a:noFill/>
          <a:ln>
            <a:noFill/>
          </a:ln>
        </p:spPr>
      </p:pic>
      <p:sp>
        <p:nvSpPr>
          <p:cNvPr id="202" name="Google Shape;202;p27"/>
          <p:cNvSpPr txBox="1"/>
          <p:nvPr/>
        </p:nvSpPr>
        <p:spPr>
          <a:xfrm>
            <a:off x="1893075" y="3224600"/>
            <a:ext cx="8097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accent5"/>
                </a:solidFill>
                <a:latin typeface="Trebuchet MS"/>
                <a:ea typeface="Trebuchet MS"/>
                <a:cs typeface="Trebuchet MS"/>
                <a:sym typeface="Trebuchet MS"/>
              </a:rPr>
              <a:t>(Using PyPDF2)</a:t>
            </a:r>
            <a:endParaRPr sz="1200">
              <a:solidFill>
                <a:schemeClr val="accent5"/>
              </a:solidFill>
              <a:latin typeface="Trebuchet MS"/>
              <a:ea typeface="Trebuchet MS"/>
              <a:cs typeface="Trebuchet MS"/>
              <a:sym typeface="Trebuchet MS"/>
            </a:endParaRPr>
          </a:p>
        </p:txBody>
      </p:sp>
      <p:sp>
        <p:nvSpPr>
          <p:cNvPr id="203" name="Google Shape;203;p27"/>
          <p:cNvSpPr txBox="1"/>
          <p:nvPr/>
        </p:nvSpPr>
        <p:spPr>
          <a:xfrm>
            <a:off x="2897100" y="3598350"/>
            <a:ext cx="21120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accent5"/>
                </a:solidFill>
                <a:latin typeface="Trebuchet MS"/>
                <a:ea typeface="Trebuchet MS"/>
                <a:cs typeface="Trebuchet MS"/>
                <a:sym typeface="Trebuchet MS"/>
              </a:rPr>
              <a:t>(Using </a:t>
            </a:r>
            <a:r>
              <a:rPr lang="en-US" sz="1200">
                <a:solidFill>
                  <a:schemeClr val="accent5"/>
                </a:solidFill>
                <a:highlight>
                  <a:srgbClr val="FFFFFF"/>
                </a:highlight>
                <a:latin typeface="Roboto"/>
                <a:ea typeface="Roboto"/>
                <a:cs typeface="Roboto"/>
                <a:sym typeface="Roboto"/>
              </a:rPr>
              <a:t>CharacterTextSplitter</a:t>
            </a:r>
            <a:r>
              <a:rPr lang="en-US" sz="1200">
                <a:solidFill>
                  <a:schemeClr val="accent5"/>
                </a:solidFill>
                <a:latin typeface="Trebuchet MS"/>
                <a:ea typeface="Trebuchet MS"/>
                <a:cs typeface="Trebuchet MS"/>
                <a:sym typeface="Trebuchet MS"/>
              </a:rPr>
              <a:t>)</a:t>
            </a:r>
            <a:endParaRPr sz="1200">
              <a:solidFill>
                <a:schemeClr val="accent5"/>
              </a:solidFill>
              <a:latin typeface="Trebuchet MS"/>
              <a:ea typeface="Trebuchet MS"/>
              <a:cs typeface="Trebuchet MS"/>
              <a:sym typeface="Trebuchet MS"/>
            </a:endParaRPr>
          </a:p>
        </p:txBody>
      </p:sp>
      <p:sp>
        <p:nvSpPr>
          <p:cNvPr id="204" name="Google Shape;204;p27"/>
          <p:cNvSpPr txBox="1"/>
          <p:nvPr/>
        </p:nvSpPr>
        <p:spPr>
          <a:xfrm>
            <a:off x="4843025" y="3224600"/>
            <a:ext cx="1657200" cy="56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chemeClr val="accent5"/>
                </a:solidFill>
                <a:latin typeface="Trebuchet MS"/>
                <a:ea typeface="Trebuchet MS"/>
                <a:cs typeface="Trebuchet MS"/>
                <a:sym typeface="Trebuchet MS"/>
              </a:rPr>
              <a:t>(Using </a:t>
            </a:r>
            <a:r>
              <a:rPr lang="en-US" sz="1200">
                <a:solidFill>
                  <a:schemeClr val="accent5"/>
                </a:solidFill>
              </a:rPr>
              <a:t>OpenAIEmbeddings</a:t>
            </a:r>
            <a:r>
              <a:rPr lang="en-US" sz="1200">
                <a:solidFill>
                  <a:schemeClr val="accent5"/>
                </a:solidFill>
                <a:latin typeface="Trebuchet MS"/>
                <a:ea typeface="Trebuchet MS"/>
                <a:cs typeface="Trebuchet MS"/>
                <a:sym typeface="Trebuchet MS"/>
              </a:rPr>
              <a:t>)</a:t>
            </a:r>
            <a:endParaRPr sz="1200">
              <a:solidFill>
                <a:schemeClr val="accent5"/>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acet">
  <a:themeElements>
    <a:clrScheme name="Facet">
      <a:dk1>
        <a:srgbClr val="000000"/>
      </a:dk1>
      <a:lt1>
        <a:srgbClr val="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